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notesSlides/notesSlide2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89" r:id="rId2"/>
    <p:sldId id="268" r:id="rId3"/>
    <p:sldId id="463" r:id="rId4"/>
    <p:sldId id="461" r:id="rId5"/>
    <p:sldId id="264" r:id="rId6"/>
    <p:sldId id="471" r:id="rId7"/>
    <p:sldId id="265" r:id="rId8"/>
    <p:sldId id="475" r:id="rId9"/>
    <p:sldId id="413" r:id="rId10"/>
    <p:sldId id="458" r:id="rId11"/>
    <p:sldId id="428" r:id="rId12"/>
    <p:sldId id="257" r:id="rId13"/>
    <p:sldId id="260" r:id="rId14"/>
    <p:sldId id="263" r:id="rId15"/>
    <p:sldId id="290" r:id="rId16"/>
    <p:sldId id="310" r:id="rId17"/>
    <p:sldId id="468" r:id="rId18"/>
    <p:sldId id="481" r:id="rId19"/>
    <p:sldId id="469" r:id="rId20"/>
    <p:sldId id="470" r:id="rId21"/>
    <p:sldId id="438" r:id="rId22"/>
    <p:sldId id="437" r:id="rId23"/>
    <p:sldId id="262" r:id="rId24"/>
    <p:sldId id="293" r:id="rId25"/>
    <p:sldId id="477" r:id="rId26"/>
    <p:sldId id="478" r:id="rId27"/>
    <p:sldId id="483" r:id="rId28"/>
    <p:sldId id="484" r:id="rId29"/>
    <p:sldId id="482" r:id="rId30"/>
    <p:sldId id="485" r:id="rId31"/>
    <p:sldId id="486" r:id="rId32"/>
    <p:sldId id="306" r:id="rId33"/>
    <p:sldId id="465" r:id="rId34"/>
    <p:sldId id="487" r:id="rId35"/>
    <p:sldId id="479" r:id="rId36"/>
    <p:sldId id="474" r:id="rId37"/>
    <p:sldId id="467" r:id="rId38"/>
    <p:sldId id="476" r:id="rId39"/>
    <p:sldId id="440" r:id="rId40"/>
    <p:sldId id="439" r:id="rId41"/>
    <p:sldId id="261" r:id="rId42"/>
    <p:sldId id="427" r:id="rId43"/>
    <p:sldId id="480" r:id="rId44"/>
    <p:sldId id="488" r:id="rId45"/>
    <p:sldId id="27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1db422ba758ca9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48" autoAdjust="0"/>
    <p:restoredTop sz="71530" autoAdjust="0"/>
  </p:normalViewPr>
  <p:slideViewPr>
    <p:cSldViewPr snapToGrid="0">
      <p:cViewPr varScale="1">
        <p:scale>
          <a:sx n="82" d="100"/>
          <a:sy n="82" d="100"/>
        </p:scale>
        <p:origin x="13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alebasse\theraud221\Bureau\EFEMIEC\PROJET%20EFEMIEC\COM%20PARIS\PROTOCOLE%20X%20_%20PREVAL%20CROYANCES%20ENSEIGNANTS\COM%20PARIS%20FICHIER%20DONNEES%20%20T0.csv"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alebasse\theraud221\Bureau\EFEMIEC\PROJET%20EFEMIEC\COM%20PARIS\GRAPHIQUES%20POUR%20COM%20PARI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alebasse\theraud221\Bureau\EFEMIEC\PROJET%20EFEMIEC\COM%20PARIS\GRAPHIQUES%20POUR%20COM%20PARI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alebasse\theraud221\Bureau\EFEMIEC\PROJET%20EFEMIEC\COM%20PARIS\GRAPHIQUES%20POUR%20COM%20PARI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alebasse\theraud221\Bureau\EFEMIEC\PROJET%20EFEMIEC\COM%20PARIS\GRAPHIQUES%20POUR%20COM%20PARI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alebasse\theraud221\Bureau\EFEMIEC\PROJET%20EFEMIEC\COM%20PARIS\GRAPHIQUES%20POUR%20COM%20PARI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alebasse\theraud221\Bureau\EFEMIEC\PROJET%20EFEMIEC\COM%20PARIS\GRAPHIQUES%20POUR%20COM%20PARI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alebasse\theraud221\Bureau\EFEMIEC\PROJET%20EFEMIEC\COM%20PARIS\GRAPHIQUES%20POUR%20COM%20PARI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alebasse\theraud221\Bureau\EFEMIEC\PROJET%20EFEMIEC\COM%20PARIS\GRAPHIQUES%20POUR%20COM%20PARI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anet\Downloads\GRAPHIQUES%20POUR%20COM%20PARIS%20(1).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anet\Downloads\GRAPHIQUES%20POUR%20COM%20PARIS%20(1).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anet\Downloads\GRAPHIQUES%20POUR%20COM%20PARIS%20(1).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virgi\AppData\Roaming\Microsoft\Excel\Data_Analys%20(version%201).xlsb"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alebasse\theraud221\Bureau\EFEMIEC\PROJET%20EFEMIEC\PROTOCOLE%20I%20MEDIATHEQUE%20AUBAGNE\DEF%20TABLEAU%20RESULTATS%20AUBAGNE.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file:///\\calebasse\theraud221\Bureau\EFEMIEC\PROJET%20EFEMIEC\PROTOCOLE%20IV%20WEBINAIRES\PREVALENCE%20DES%20CROYANCES%20ENSEIGNANTS\FICHIERS%20DONNEES\COM%20PARIS%20FICHIER%20DONNEES%20%20T0.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alebasse\theraud221\Bureau\EFEMIEC\PROJET%20EFEMIEC\PROTOCOLE%20IV%20WEBINAIRES\PREVALENCE%20DES%20CROYANCES%20ENSEIGNANTS\FICHIERS%20DONNEES\COM%20PARIS%20FICHIER%20DONNEES%20%20T0.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alebasse\theraud221\Bureau\EFEMIEC\PROJET%20EFEMIEC\COM%20PARIS\PROTOCOLE%20X%20_%20PREVAL%20CROYANCES%20ENSEIGNANTS\COM%20PARIS%20FICHIER%20DONNEES%20%20T0.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alebasse\theraud221\Bureau\EFEMIEC\PROJET%20EFEMIEC\COM%20PARIS\PROTOCOLE%20X%20_%20PREVAL%20CROYANCES%20ENSEIGNANTS\COM%20PARIS%20FICHIER%20DONNEES%20%20T0.csv"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alebasse\theraud221\Bureau\EFEMIEC\PROJET%20EFEMIEC\PROTOCOLE%20IV%20WEBINAIRES\PREVALENCE%20DES%20CROYANCES%20ENSEIGNANTS\FICHIERS%20DONNEES\COM%20PARIS%20FICHIER%20DONNEES%20%20T0.csv"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alebasse\theraud221\Bureau\EFEMIEC\PROJET%20EFEMIEC\COM%20PARIS\PROTOCOLE%20X%20_%20PREVAL%20CROYANCES%20ENSEIGNANTS\COM%20PARIS%20FICHIER%20DONNEES%20%20T0.csv"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alebasse\theraud221\Bureau\EFEMIEC\PROJET%20EFEMIEC\PROTOCOLE%20IV%20WEBINAIRES\PREVALENCE%20DES%20CROYANCES%20ENSEIGNANTS\FICHIERS%20DONNEES\COM%20PARIS%20FICHIER%20DONNEES%20%20T0.csv"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fr-FR" sz="1800" dirty="0">
                <a:latin typeface="Arial" panose="020B0604020202020204" pitchFamily="34" charset="0"/>
                <a:cs typeface="Arial" panose="020B0604020202020204" pitchFamily="34" charset="0"/>
              </a:rPr>
              <a:t>REPARTITION</a:t>
            </a:r>
            <a:r>
              <a:rPr lang="fr-FR" sz="1800" baseline="0" dirty="0">
                <a:latin typeface="Arial" panose="020B0604020202020204" pitchFamily="34" charset="0"/>
                <a:cs typeface="Arial" panose="020B0604020202020204" pitchFamily="34" charset="0"/>
              </a:rPr>
              <a:t> PAR ETABLISSEMENT</a:t>
            </a:r>
            <a:endParaRPr lang="fr-FR" sz="1800" dirty="0">
              <a:latin typeface="Arial" panose="020B0604020202020204" pitchFamily="34" charset="0"/>
              <a:cs typeface="Arial" panose="020B0604020202020204" pitchFamily="34" charset="0"/>
            </a:endParaRPr>
          </a:p>
        </c:rich>
      </c:tx>
      <c:layout>
        <c:manualLayout>
          <c:xMode val="edge"/>
          <c:yMode val="edge"/>
          <c:x val="0.27452118327505182"/>
          <c:y val="9.1633456553475698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Enseignant ayant suivi formation EC</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07B-4718-8C50-A511BCE1C5F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07B-4718-8C50-A511BCE1C5F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07B-4718-8C50-A511BCE1C5F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07B-4718-8C50-A511BCE1C5F1}"/>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D07B-4718-8C50-A511BCE1C5F1}"/>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D07B-4718-8C50-A511BCE1C5F1}"/>
                </c:ext>
              </c:extLst>
            </c:dLbl>
            <c:dLbl>
              <c:idx val="2"/>
              <c:layout>
                <c:manualLayout>
                  <c:x val="-4.6370964879166719E-2"/>
                  <c:y val="2.672642482809706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07B-4718-8C50-A511BCE1C5F1}"/>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D07B-4718-8C50-A511BCE1C5F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2"/>
                <c:pt idx="0">
                  <c:v>Lycée</c:v>
                </c:pt>
                <c:pt idx="1">
                  <c:v>Collège</c:v>
                </c:pt>
              </c:strCache>
            </c:strRef>
          </c:cat>
          <c:val>
            <c:numRef>
              <c:f>Feuil1!$B$2:$B$5</c:f>
              <c:numCache>
                <c:formatCode>General</c:formatCode>
                <c:ptCount val="4"/>
                <c:pt idx="0">
                  <c:v>49</c:v>
                </c:pt>
                <c:pt idx="1">
                  <c:v>51</c:v>
                </c:pt>
              </c:numCache>
            </c:numRef>
          </c:val>
          <c:extLst>
            <c:ext xmlns:c16="http://schemas.microsoft.com/office/drawing/2014/chart" uri="{C3380CC4-5D6E-409C-BE32-E72D297353CC}">
              <c16:uniqueId val="{00000008-D07B-4718-8C50-A511BCE1C5F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NIVEAU MOYEN D'ADHÉSION À LA </a:t>
            </a:r>
            <a:r>
              <a:rPr lang="en-US" sz="1800" b="1" dirty="0"/>
              <a:t>MENTALITE CONSPIRATIONNISTE </a:t>
            </a:r>
            <a:r>
              <a:rPr lang="en-US" sz="1800" dirty="0"/>
              <a:t>EN FONCTION DU TYPE D'ÉTABLISSEMENT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genre!$B$126</c:f>
              <c:strCache>
                <c:ptCount val="1"/>
                <c:pt idx="0">
                  <c:v>MENTALITE CONSPIRATIONNISTE</c:v>
                </c:pt>
              </c:strCache>
            </c:strRef>
          </c:tx>
          <c:spPr>
            <a:solidFill>
              <a:schemeClr val="accent1"/>
            </a:solidFill>
            <a:ln>
              <a:solidFill>
                <a:srgbClr val="009999"/>
              </a:solidFill>
            </a:ln>
            <a:effectLst/>
          </c:spPr>
          <c:invertIfNegative val="0"/>
          <c:dPt>
            <c:idx val="0"/>
            <c:invertIfNegative val="0"/>
            <c:bubble3D val="0"/>
            <c:spPr>
              <a:solidFill>
                <a:srgbClr val="DCB47E"/>
              </a:solidFill>
              <a:ln>
                <a:solidFill>
                  <a:srgbClr val="DCB47E"/>
                </a:solidFill>
              </a:ln>
              <a:effectLst/>
            </c:spPr>
            <c:extLst>
              <c:ext xmlns:c16="http://schemas.microsoft.com/office/drawing/2014/chart" uri="{C3380CC4-5D6E-409C-BE32-E72D297353CC}">
                <c16:uniqueId val="{00000001-94A4-4F78-BD8E-55DAC623E50C}"/>
              </c:ext>
            </c:extLst>
          </c:dPt>
          <c:dPt>
            <c:idx val="1"/>
            <c:invertIfNegative val="0"/>
            <c:bubble3D val="0"/>
            <c:spPr>
              <a:solidFill>
                <a:schemeClr val="accent2">
                  <a:lumMod val="75000"/>
                </a:schemeClr>
              </a:solidFill>
              <a:ln>
                <a:solidFill>
                  <a:srgbClr val="009999"/>
                </a:solidFill>
              </a:ln>
              <a:effectLst/>
            </c:spPr>
            <c:extLst>
              <c:ext xmlns:c16="http://schemas.microsoft.com/office/drawing/2014/chart" uri="{C3380CC4-5D6E-409C-BE32-E72D297353CC}">
                <c16:uniqueId val="{00000003-94A4-4F78-BD8E-55DAC623E50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genre!$C$127:$C$128</c:f>
                <c:numCache>
                  <c:formatCode>General</c:formatCode>
                  <c:ptCount val="2"/>
                  <c:pt idx="0">
                    <c:v>2.1370409243738648</c:v>
                  </c:pt>
                  <c:pt idx="1">
                    <c:v>2.0965076065075783</c:v>
                  </c:pt>
                </c:numCache>
              </c:numRef>
            </c:plus>
            <c:minus>
              <c:numRef>
                <c:f>genre!$C$127:$C$128</c:f>
                <c:numCache>
                  <c:formatCode>General</c:formatCode>
                  <c:ptCount val="2"/>
                  <c:pt idx="0">
                    <c:v>2.1370409243738648</c:v>
                  </c:pt>
                  <c:pt idx="1">
                    <c:v>2.0965076065075783</c:v>
                  </c:pt>
                </c:numCache>
              </c:numRef>
            </c:minus>
            <c:spPr>
              <a:noFill/>
              <a:ln w="9525" cap="flat" cmpd="sng" algn="ctr">
                <a:solidFill>
                  <a:schemeClr val="tx1">
                    <a:lumMod val="65000"/>
                    <a:lumOff val="35000"/>
                  </a:schemeClr>
                </a:solidFill>
                <a:round/>
              </a:ln>
              <a:effectLst/>
            </c:spPr>
          </c:errBars>
          <c:cat>
            <c:strRef>
              <c:f>genre!$A$127:$A$128</c:f>
              <c:strCache>
                <c:ptCount val="2"/>
                <c:pt idx="0">
                  <c:v>COLLEGE </c:v>
                </c:pt>
                <c:pt idx="1">
                  <c:v>LYCEE</c:v>
                </c:pt>
              </c:strCache>
            </c:strRef>
          </c:cat>
          <c:val>
            <c:numRef>
              <c:f>genre!$B$127:$B$128</c:f>
              <c:numCache>
                <c:formatCode>0.00</c:formatCode>
                <c:ptCount val="2"/>
                <c:pt idx="0">
                  <c:v>4.0813953488372094</c:v>
                </c:pt>
                <c:pt idx="1">
                  <c:v>4.0373333333333346</c:v>
                </c:pt>
              </c:numCache>
            </c:numRef>
          </c:val>
          <c:extLst>
            <c:ext xmlns:c16="http://schemas.microsoft.com/office/drawing/2014/chart" uri="{C3380CC4-5D6E-409C-BE32-E72D297353CC}">
              <c16:uniqueId val="{00000004-94A4-4F78-BD8E-55DAC623E50C}"/>
            </c:ext>
          </c:extLst>
        </c:ser>
        <c:dLbls>
          <c:showLegendKey val="0"/>
          <c:showVal val="0"/>
          <c:showCatName val="0"/>
          <c:showSerName val="0"/>
          <c:showPercent val="0"/>
          <c:showBubbleSize val="0"/>
        </c:dLbls>
        <c:gapWidth val="219"/>
        <c:overlap val="-27"/>
        <c:axId val="2048859631"/>
        <c:axId val="2048858799"/>
      </c:barChart>
      <c:catAx>
        <c:axId val="2048859631"/>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sz="1600"/>
                  <a:t>TYPE</a:t>
                </a:r>
                <a:r>
                  <a:rPr lang="fr-FR" sz="1600" baseline="0"/>
                  <a:t> D'ÉTABLISSEMENT</a:t>
                </a:r>
                <a:endParaRPr lang="fr-FR" sz="160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2048858799"/>
        <c:crosses val="autoZero"/>
        <c:auto val="1"/>
        <c:lblAlgn val="ctr"/>
        <c:lblOffset val="100"/>
        <c:noMultiLvlLbl val="0"/>
      </c:catAx>
      <c:valAx>
        <c:axId val="2048858799"/>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NIVEAU MOYEN D'ADHÉSION À L'ÉCHELLE DE MENTALITÉ CONSPIRTIONNISTE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48859631"/>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fr-FR" sz="1800" dirty="0">
                <a:latin typeface="Arial" panose="020B0604020202020204" pitchFamily="34" charset="0"/>
                <a:cs typeface="Arial" panose="020B0604020202020204" pitchFamily="34" charset="0"/>
              </a:rPr>
              <a:t>Enseignants ayant suivi formation EC</a:t>
            </a:r>
          </a:p>
        </c:rich>
      </c:tx>
      <c:layout>
        <c:manualLayout>
          <c:xMode val="edge"/>
          <c:yMode val="edge"/>
          <c:x val="0.36983927774889452"/>
          <c:y val="1.909030344864077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Enseignant ayant suivi formation EC</c:v>
                </c:pt>
              </c:strCache>
            </c:strRef>
          </c:tx>
          <c:dPt>
            <c:idx val="0"/>
            <c:bubble3D val="0"/>
            <c:spPr>
              <a:solidFill>
                <a:schemeClr val="accent2">
                  <a:shade val="6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6E24-4444-A402-C61128DD7FE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E24-4444-A402-C61128DD7FE3}"/>
              </c:ext>
            </c:extLst>
          </c:dPt>
          <c:dPt>
            <c:idx val="2"/>
            <c:bubble3D val="0"/>
            <c:spPr>
              <a:solidFill>
                <a:schemeClr val="accent2">
                  <a:tint val="6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E24-4444-A402-C61128DD7FE3}"/>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65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2-6E24-4444-A402-C61128DD7FE3}"/>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6E24-4444-A402-C61128DD7FE3}"/>
                </c:ext>
              </c:extLst>
            </c:dLbl>
            <c:dLbl>
              <c:idx val="2"/>
              <c:layout>
                <c:manualLayout>
                  <c:x val="-4.6370964879166719E-2"/>
                  <c:y val="2.672642482809706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65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E24-4444-A402-C61128DD7FE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Jamais</c:v>
                </c:pt>
                <c:pt idx="1">
                  <c:v>Une seule</c:v>
                </c:pt>
                <c:pt idx="2">
                  <c:v>Non répondant</c:v>
                </c:pt>
              </c:strCache>
            </c:strRef>
          </c:cat>
          <c:val>
            <c:numRef>
              <c:f>Feuil1!$B$2:$B$4</c:f>
              <c:numCache>
                <c:formatCode>General</c:formatCode>
                <c:ptCount val="3"/>
                <c:pt idx="0">
                  <c:v>56</c:v>
                </c:pt>
                <c:pt idx="1">
                  <c:v>36</c:v>
                </c:pt>
                <c:pt idx="2">
                  <c:v>8</c:v>
                </c:pt>
              </c:numCache>
            </c:numRef>
          </c:val>
          <c:extLst>
            <c:ext xmlns:c16="http://schemas.microsoft.com/office/drawing/2014/chart" uri="{C3380CC4-5D6E-409C-BE32-E72D297353CC}">
              <c16:uniqueId val="{00000000-6E24-4444-A402-C61128DD7FE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fr-FR" sz="1800" dirty="0">
                <a:latin typeface="Arial" panose="020B0604020202020204" pitchFamily="34" charset="0"/>
                <a:cs typeface="Arial" panose="020B0604020202020204" pitchFamily="34" charset="0"/>
              </a:rPr>
              <a:t>REPARTITION</a:t>
            </a:r>
            <a:r>
              <a:rPr lang="fr-FR" sz="1800" baseline="0" dirty="0">
                <a:latin typeface="Arial" panose="020B0604020202020204" pitchFamily="34" charset="0"/>
                <a:cs typeface="Arial" panose="020B0604020202020204" pitchFamily="34" charset="0"/>
              </a:rPr>
              <a:t> PAR ETABLISSEMENT</a:t>
            </a:r>
            <a:endParaRPr lang="fr-FR" sz="1800" dirty="0">
              <a:latin typeface="Arial" panose="020B0604020202020204" pitchFamily="34" charset="0"/>
              <a:cs typeface="Arial" panose="020B0604020202020204" pitchFamily="34" charset="0"/>
            </a:endParaRPr>
          </a:p>
        </c:rich>
      </c:tx>
      <c:layout>
        <c:manualLayout>
          <c:xMode val="edge"/>
          <c:yMode val="edge"/>
          <c:x val="0.53986614897250584"/>
          <c:y val="2.2908364138368924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Enseignant ayant suivi formation EC</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05A-45AE-B9F4-D79A9400E01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05A-45AE-B9F4-D79A9400E01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05A-45AE-B9F4-D79A9400E01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05A-45AE-B9F4-D79A9400E01B}"/>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E05A-45AE-B9F4-D79A9400E01B}"/>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E05A-45AE-B9F4-D79A9400E01B}"/>
                </c:ext>
              </c:extLst>
            </c:dLbl>
            <c:dLbl>
              <c:idx val="2"/>
              <c:layout>
                <c:manualLayout>
                  <c:x val="-4.6370964879166719E-2"/>
                  <c:y val="2.672642482809706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05A-45AE-B9F4-D79A9400E01B}"/>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E05A-45AE-B9F4-D79A9400E01B}"/>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Lycée</c:v>
                </c:pt>
                <c:pt idx="1">
                  <c:v>Collège</c:v>
                </c:pt>
                <c:pt idx="2">
                  <c:v>Ecole primaire</c:v>
                </c:pt>
                <c:pt idx="3">
                  <c:v>Autre</c:v>
                </c:pt>
              </c:strCache>
            </c:strRef>
          </c:cat>
          <c:val>
            <c:numRef>
              <c:f>Feuil1!$B$2:$B$5</c:f>
              <c:numCache>
                <c:formatCode>General</c:formatCode>
                <c:ptCount val="4"/>
                <c:pt idx="0">
                  <c:v>49.9</c:v>
                </c:pt>
                <c:pt idx="1">
                  <c:v>37.5</c:v>
                </c:pt>
                <c:pt idx="2">
                  <c:v>8.3000000000000007</c:v>
                </c:pt>
                <c:pt idx="3">
                  <c:v>4.3</c:v>
                </c:pt>
              </c:numCache>
            </c:numRef>
          </c:val>
          <c:extLst>
            <c:ext xmlns:c16="http://schemas.microsoft.com/office/drawing/2014/chart" uri="{C3380CC4-5D6E-409C-BE32-E72D297353CC}">
              <c16:uniqueId val="{00000006-E05A-45AE-B9F4-D79A9400E01B}"/>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NIVEAU D'ADHÉSION MOYEN À L'ÉCHELLE DE </a:t>
            </a:r>
            <a:r>
              <a:rPr lang="en-US" sz="1800" b="1" dirty="0"/>
              <a:t>MENTALITÉ CONSPIRATIONNISTE </a:t>
            </a:r>
            <a:r>
              <a:rPr lang="en-US" sz="1800" dirty="0"/>
              <a:t>EN FONCTION DU TEMPS DE MESURE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Feuil2!$B$49</c:f>
              <c:strCache>
                <c:ptCount val="1"/>
                <c:pt idx="0">
                  <c:v>MENTALITE CONSPIRATIONNISTE</c:v>
                </c:pt>
              </c:strCache>
            </c:strRef>
          </c:tx>
          <c:spPr>
            <a:solidFill>
              <a:schemeClr val="accent1"/>
            </a:solidFill>
            <a:ln>
              <a:solidFill>
                <a:schemeClr val="accent3">
                  <a:lumMod val="60000"/>
                  <a:lumOff val="40000"/>
                </a:schemeClr>
              </a:solidFill>
            </a:ln>
            <a:effectLst/>
          </c:spPr>
          <c:invertIfNegative val="0"/>
          <c:dPt>
            <c:idx val="0"/>
            <c:invertIfNegative val="0"/>
            <c:bubble3D val="0"/>
            <c:spPr>
              <a:solidFill>
                <a:schemeClr val="accent3">
                  <a:lumMod val="60000"/>
                  <a:lumOff val="40000"/>
                </a:schemeClr>
              </a:solidFill>
              <a:ln>
                <a:solidFill>
                  <a:schemeClr val="accent3">
                    <a:lumMod val="60000"/>
                    <a:lumOff val="40000"/>
                  </a:schemeClr>
                </a:solidFill>
              </a:ln>
              <a:effectLst/>
            </c:spPr>
            <c:extLst>
              <c:ext xmlns:c16="http://schemas.microsoft.com/office/drawing/2014/chart" uri="{C3380CC4-5D6E-409C-BE32-E72D297353CC}">
                <c16:uniqueId val="{00000000-0A4A-4F94-BB37-BFA6B6F1C0F3}"/>
              </c:ext>
            </c:extLst>
          </c:dPt>
          <c:dPt>
            <c:idx val="1"/>
            <c:invertIfNegative val="0"/>
            <c:bubble3D val="0"/>
            <c:spPr>
              <a:solidFill>
                <a:schemeClr val="accent1"/>
              </a:solidFill>
              <a:ln>
                <a:solidFill>
                  <a:srgbClr val="3494BA"/>
                </a:solidFill>
              </a:ln>
              <a:effectLst/>
            </c:spPr>
            <c:extLst>
              <c:ext xmlns:c16="http://schemas.microsoft.com/office/drawing/2014/chart" uri="{C3380CC4-5D6E-409C-BE32-E72D297353CC}">
                <c16:uniqueId val="{00000001-0A4A-4F94-BB37-BFA6B6F1C0F3}"/>
              </c:ext>
            </c:extLst>
          </c:dPt>
          <c:dLbls>
            <c:dLbl>
              <c:idx val="0"/>
              <c:tx>
                <c:rich>
                  <a:bodyPr/>
                  <a:lstStyle/>
                  <a:p>
                    <a:fld id="{92B7526B-01A2-4F0C-BE1F-5EB7035B6B4F}"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A4A-4F94-BB37-BFA6B6F1C0F3}"/>
                </c:ext>
              </c:extLst>
            </c:dLbl>
            <c:dLbl>
              <c:idx val="1"/>
              <c:tx>
                <c:rich>
                  <a:bodyPr/>
                  <a:lstStyle/>
                  <a:p>
                    <a:fld id="{3C8D0BF2-63C1-4DAE-A1F1-9A29A12E19C9}"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4A-4F94-BB37-BFA6B6F1C0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Feuil2!$C$50:$C$51</c:f>
                <c:numCache>
                  <c:formatCode>General</c:formatCode>
                  <c:ptCount val="2"/>
                  <c:pt idx="0">
                    <c:v>1.7330000000000001</c:v>
                  </c:pt>
                  <c:pt idx="1">
                    <c:v>1.9430000000000001</c:v>
                  </c:pt>
                </c:numCache>
              </c:numRef>
            </c:plus>
            <c:minus>
              <c:numRef>
                <c:f>Feuil2!$C$50:$C$51</c:f>
                <c:numCache>
                  <c:formatCode>General</c:formatCode>
                  <c:ptCount val="2"/>
                  <c:pt idx="0">
                    <c:v>1.7330000000000001</c:v>
                  </c:pt>
                  <c:pt idx="1">
                    <c:v>1.9430000000000001</c:v>
                  </c:pt>
                </c:numCache>
              </c:numRef>
            </c:minus>
            <c:spPr>
              <a:noFill/>
              <a:ln w="9525" cap="flat" cmpd="sng" algn="ctr">
                <a:solidFill>
                  <a:schemeClr val="tx1">
                    <a:lumMod val="65000"/>
                    <a:lumOff val="35000"/>
                  </a:schemeClr>
                </a:solidFill>
                <a:round/>
              </a:ln>
              <a:effectLst/>
            </c:spPr>
          </c:errBars>
          <c:cat>
            <c:strRef>
              <c:f>Feuil2!$A$50:$A$51</c:f>
              <c:strCache>
                <c:ptCount val="2"/>
                <c:pt idx="0">
                  <c:v>PREFORMATION (T0)</c:v>
                </c:pt>
                <c:pt idx="1">
                  <c:v>POST-FORMATION (T1) </c:v>
                </c:pt>
              </c:strCache>
            </c:strRef>
          </c:cat>
          <c:val>
            <c:numRef>
              <c:f>Feuil2!$B$50:$B$51</c:f>
              <c:numCache>
                <c:formatCode>0.00</c:formatCode>
                <c:ptCount val="2"/>
                <c:pt idx="0">
                  <c:v>4.47</c:v>
                </c:pt>
                <c:pt idx="1">
                  <c:v>4.1749999999999998</c:v>
                </c:pt>
              </c:numCache>
            </c:numRef>
          </c:val>
          <c:extLst>
            <c:ext xmlns:c16="http://schemas.microsoft.com/office/drawing/2014/chart" uri="{C3380CC4-5D6E-409C-BE32-E72D297353CC}">
              <c16:uniqueId val="{00000002-0A4A-4F94-BB37-BFA6B6F1C0F3}"/>
            </c:ext>
          </c:extLst>
        </c:ser>
        <c:dLbls>
          <c:showLegendKey val="0"/>
          <c:showVal val="0"/>
          <c:showCatName val="0"/>
          <c:showSerName val="0"/>
          <c:showPercent val="0"/>
          <c:showBubbleSize val="0"/>
        </c:dLbls>
        <c:gapWidth val="219"/>
        <c:overlap val="-27"/>
        <c:axId val="1959221471"/>
        <c:axId val="1959219807"/>
      </c:barChart>
      <c:catAx>
        <c:axId val="1959221471"/>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sz="1600"/>
                  <a:t>TEMPS DE MESURE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959219807"/>
        <c:crosses val="autoZero"/>
        <c:auto val="1"/>
        <c:lblAlgn val="ctr"/>
        <c:lblOffset val="100"/>
        <c:noMultiLvlLbl val="0"/>
      </c:catAx>
      <c:valAx>
        <c:axId val="1959219807"/>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sz="1400"/>
                  <a:t>NIVEAU D'ADHÉSION MOYEN À L'ÉCHELLE DE MENTALITÉ CONSPIRATIONNISTE</a:t>
                </a:r>
              </a:p>
            </c:rich>
          </c:tx>
          <c:layout>
            <c:manualLayout>
              <c:xMode val="edge"/>
              <c:yMode val="edge"/>
              <c:x val="2.5023944708725404E-2"/>
              <c:y val="0.2943160126381432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592214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NIVEAU D'ADHÉSION MOYEN</a:t>
            </a:r>
            <a:r>
              <a:rPr lang="en-US" sz="1800" baseline="0" dirty="0"/>
              <a:t> À L'ÉCHELLE </a:t>
            </a:r>
            <a:r>
              <a:rPr lang="en-US" sz="1800" b="1" baseline="0" dirty="0"/>
              <a:t>D'HUMILITÉ ÉPISTÉMIQUE </a:t>
            </a:r>
            <a:r>
              <a:rPr lang="en-US" sz="1800" baseline="0" dirty="0"/>
              <a:t>EN FONCTION DU TEMPS DE MESURE</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Feuil2!$B$55</c:f>
              <c:strCache>
                <c:ptCount val="1"/>
                <c:pt idx="0">
                  <c:v>HUMILITE ESPITEMIQUE</c:v>
                </c:pt>
              </c:strCache>
            </c:strRef>
          </c:tx>
          <c:spPr>
            <a:solidFill>
              <a:schemeClr val="accent1"/>
            </a:solidFill>
            <a:ln>
              <a:noFill/>
            </a:ln>
            <a:effectLst/>
          </c:spPr>
          <c:invertIfNegative val="0"/>
          <c:dPt>
            <c:idx val="0"/>
            <c:invertIfNegative val="0"/>
            <c:bubble3D val="0"/>
            <c:spPr>
              <a:solidFill>
                <a:schemeClr val="accent3">
                  <a:lumMod val="60000"/>
                  <a:lumOff val="40000"/>
                </a:schemeClr>
              </a:solidFill>
              <a:ln>
                <a:solidFill>
                  <a:srgbClr val="ACD7CA"/>
                </a:solidFill>
              </a:ln>
              <a:effectLst/>
            </c:spPr>
            <c:extLst>
              <c:ext xmlns:c16="http://schemas.microsoft.com/office/drawing/2014/chart" uri="{C3380CC4-5D6E-409C-BE32-E72D297353CC}">
                <c16:uniqueId val="{00000000-4FC1-4FF9-9F51-5B2E715116A2}"/>
              </c:ext>
            </c:extLst>
          </c:dPt>
          <c:dLbls>
            <c:dLbl>
              <c:idx val="0"/>
              <c:tx>
                <c:rich>
                  <a:bodyPr/>
                  <a:lstStyle/>
                  <a:p>
                    <a:fld id="{E535151F-958F-45A4-98FF-8FE0E0FB96F8}"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C1-4FF9-9F51-5B2E715116A2}"/>
                </c:ext>
              </c:extLst>
            </c:dLbl>
            <c:dLbl>
              <c:idx val="1"/>
              <c:tx>
                <c:rich>
                  <a:bodyPr/>
                  <a:lstStyle/>
                  <a:p>
                    <a:fld id="{724BC0FF-5751-4F96-93CC-E1649BEB61F4}"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C1-4FF9-9F51-5B2E715116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Feuil2!$C$56:$C$57</c:f>
                <c:numCache>
                  <c:formatCode>General</c:formatCode>
                  <c:ptCount val="2"/>
                  <c:pt idx="0">
                    <c:v>0.33300000000000002</c:v>
                  </c:pt>
                  <c:pt idx="1">
                    <c:v>0.47599999999999998</c:v>
                  </c:pt>
                </c:numCache>
              </c:numRef>
            </c:plus>
            <c:minus>
              <c:numRef>
                <c:f>Feuil2!$C$56:$C$57</c:f>
                <c:numCache>
                  <c:formatCode>General</c:formatCode>
                  <c:ptCount val="2"/>
                  <c:pt idx="0">
                    <c:v>0.33300000000000002</c:v>
                  </c:pt>
                  <c:pt idx="1">
                    <c:v>0.47599999999999998</c:v>
                  </c:pt>
                </c:numCache>
              </c:numRef>
            </c:minus>
            <c:spPr>
              <a:noFill/>
              <a:ln w="9525" cap="flat" cmpd="sng" algn="ctr">
                <a:solidFill>
                  <a:schemeClr val="tx1">
                    <a:lumMod val="65000"/>
                    <a:lumOff val="35000"/>
                  </a:schemeClr>
                </a:solidFill>
                <a:round/>
              </a:ln>
              <a:effectLst/>
            </c:spPr>
          </c:errBars>
          <c:cat>
            <c:strRef>
              <c:f>Feuil2!$A$56:$A$57</c:f>
              <c:strCache>
                <c:ptCount val="2"/>
                <c:pt idx="0">
                  <c:v>PREFORMATION (T0)</c:v>
                </c:pt>
                <c:pt idx="1">
                  <c:v>POST-FORMATION (T1) </c:v>
                </c:pt>
              </c:strCache>
            </c:strRef>
          </c:cat>
          <c:val>
            <c:numRef>
              <c:f>Feuil2!$B$56:$B$57</c:f>
              <c:numCache>
                <c:formatCode>0.00</c:formatCode>
                <c:ptCount val="2"/>
                <c:pt idx="0">
                  <c:v>4.2030000000000003</c:v>
                </c:pt>
                <c:pt idx="1">
                  <c:v>4.1989999999999998</c:v>
                </c:pt>
              </c:numCache>
            </c:numRef>
          </c:val>
          <c:extLst>
            <c:ext xmlns:c16="http://schemas.microsoft.com/office/drawing/2014/chart" uri="{C3380CC4-5D6E-409C-BE32-E72D297353CC}">
              <c16:uniqueId val="{00000002-4FC1-4FF9-9F51-5B2E715116A2}"/>
            </c:ext>
          </c:extLst>
        </c:ser>
        <c:dLbls>
          <c:showLegendKey val="0"/>
          <c:showVal val="0"/>
          <c:showCatName val="0"/>
          <c:showSerName val="0"/>
          <c:showPercent val="0"/>
          <c:showBubbleSize val="0"/>
        </c:dLbls>
        <c:gapWidth val="219"/>
        <c:overlap val="-27"/>
        <c:axId val="2033841487"/>
        <c:axId val="2033841903"/>
      </c:barChart>
      <c:catAx>
        <c:axId val="20338414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TEMPS DE MESURE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2033841903"/>
        <c:crosses val="autoZero"/>
        <c:auto val="1"/>
        <c:lblAlgn val="ctr"/>
        <c:lblOffset val="100"/>
        <c:noMultiLvlLbl val="0"/>
      </c:catAx>
      <c:valAx>
        <c:axId val="2033841903"/>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sz="1400"/>
                  <a:t>NIVEAU</a:t>
                </a:r>
                <a:r>
                  <a:rPr lang="fr-FR" sz="1400" baseline="0"/>
                  <a:t> D'ADHÉSION MOYEN À L'ÉCHELLE D'HUMILITÉ ÉPISTÉMIQUE</a:t>
                </a:r>
                <a:endParaRPr lang="fr-FR" sz="1400"/>
              </a:p>
            </c:rich>
          </c:tx>
          <c:layout>
            <c:manualLayout>
              <c:xMode val="edge"/>
              <c:yMode val="edge"/>
              <c:x val="2.0686412787964268E-2"/>
              <c:y val="0.1722511208512906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338414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NIVEAU MOYEN D'ILLUSION</a:t>
            </a:r>
            <a:r>
              <a:rPr lang="en-US" sz="1800" baseline="0" dirty="0"/>
              <a:t> DE </a:t>
            </a:r>
            <a:r>
              <a:rPr lang="en-US" sz="1800" b="1" baseline="0" dirty="0"/>
              <a:t>PATTERNS ALÉATOIRES</a:t>
            </a:r>
            <a:r>
              <a:rPr lang="en-US" sz="1800" baseline="0" dirty="0"/>
              <a:t> EN FONCTION DU TEMPS DE MESURE </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Feuil2!$B$60</c:f>
              <c:strCache>
                <c:ptCount val="1"/>
                <c:pt idx="0">
                  <c:v>ILLUSION DE PATTERNS</c:v>
                </c:pt>
              </c:strCache>
            </c:strRef>
          </c:tx>
          <c:spPr>
            <a:solidFill>
              <a:schemeClr val="accent1"/>
            </a:solidFill>
            <a:ln>
              <a:noFill/>
            </a:ln>
            <a:effectLst/>
          </c:spPr>
          <c:invertIfNegative val="0"/>
          <c:dPt>
            <c:idx val="0"/>
            <c:invertIfNegative val="0"/>
            <c:bubble3D val="0"/>
            <c:spPr>
              <a:solidFill>
                <a:schemeClr val="accent3">
                  <a:lumMod val="60000"/>
                  <a:lumOff val="40000"/>
                </a:schemeClr>
              </a:solidFill>
              <a:ln>
                <a:solidFill>
                  <a:srgbClr val="ACD7CA"/>
                </a:solidFill>
              </a:ln>
              <a:effectLst/>
            </c:spPr>
            <c:extLst>
              <c:ext xmlns:c16="http://schemas.microsoft.com/office/drawing/2014/chart" uri="{C3380CC4-5D6E-409C-BE32-E72D297353CC}">
                <c16:uniqueId val="{00000000-A101-4F07-97E0-03F57F4350B2}"/>
              </c:ext>
            </c:extLst>
          </c:dPt>
          <c:dLbls>
            <c:dLbl>
              <c:idx val="0"/>
              <c:tx>
                <c:rich>
                  <a:bodyPr/>
                  <a:lstStyle/>
                  <a:p>
                    <a:fld id="{3BDB994D-9B93-4BAB-A061-E427673E1B66}"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01-4F07-97E0-03F57F4350B2}"/>
                </c:ext>
              </c:extLst>
            </c:dLbl>
            <c:dLbl>
              <c:idx val="1"/>
              <c:tx>
                <c:rich>
                  <a:bodyPr/>
                  <a:lstStyle/>
                  <a:p>
                    <a:fld id="{9ED00B5E-DB89-41B6-9B98-3AE31CDCC1F5}"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01-4F07-97E0-03F57F4350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Feuil2!$C$61:$C$62</c:f>
                <c:numCache>
                  <c:formatCode>General</c:formatCode>
                  <c:ptCount val="2"/>
                  <c:pt idx="0">
                    <c:v>1.726</c:v>
                  </c:pt>
                  <c:pt idx="1">
                    <c:v>1.821</c:v>
                  </c:pt>
                </c:numCache>
              </c:numRef>
            </c:plus>
            <c:minus>
              <c:numRef>
                <c:f>Feuil2!$C$61:$C$62</c:f>
                <c:numCache>
                  <c:formatCode>General</c:formatCode>
                  <c:ptCount val="2"/>
                  <c:pt idx="0">
                    <c:v>1.726</c:v>
                  </c:pt>
                  <c:pt idx="1">
                    <c:v>1.821</c:v>
                  </c:pt>
                </c:numCache>
              </c:numRef>
            </c:minus>
            <c:spPr>
              <a:noFill/>
              <a:ln w="9525" cap="flat" cmpd="sng" algn="ctr">
                <a:solidFill>
                  <a:schemeClr val="tx1">
                    <a:lumMod val="65000"/>
                    <a:lumOff val="35000"/>
                  </a:schemeClr>
                </a:solidFill>
                <a:round/>
              </a:ln>
              <a:effectLst/>
            </c:spPr>
          </c:errBars>
          <c:cat>
            <c:strRef>
              <c:f>Feuil2!$A$61:$A$62</c:f>
              <c:strCache>
                <c:ptCount val="2"/>
                <c:pt idx="0">
                  <c:v>PREFORMATION (T0)</c:v>
                </c:pt>
                <c:pt idx="1">
                  <c:v>POST-FORMATION (T1) </c:v>
                </c:pt>
              </c:strCache>
            </c:strRef>
          </c:cat>
          <c:val>
            <c:numRef>
              <c:f>Feuil2!$B$61:$B$62</c:f>
              <c:numCache>
                <c:formatCode>0.00</c:formatCode>
                <c:ptCount val="2"/>
                <c:pt idx="0">
                  <c:v>2.4239999999999999</c:v>
                </c:pt>
                <c:pt idx="1">
                  <c:v>1.986</c:v>
                </c:pt>
              </c:numCache>
            </c:numRef>
          </c:val>
          <c:extLst>
            <c:ext xmlns:c16="http://schemas.microsoft.com/office/drawing/2014/chart" uri="{C3380CC4-5D6E-409C-BE32-E72D297353CC}">
              <c16:uniqueId val="{00000002-A101-4F07-97E0-03F57F4350B2}"/>
            </c:ext>
          </c:extLst>
        </c:ser>
        <c:dLbls>
          <c:showLegendKey val="0"/>
          <c:showVal val="0"/>
          <c:showCatName val="0"/>
          <c:showSerName val="0"/>
          <c:showPercent val="0"/>
          <c:showBubbleSize val="0"/>
        </c:dLbls>
        <c:gapWidth val="219"/>
        <c:overlap val="-27"/>
        <c:axId val="1587007727"/>
        <c:axId val="1587009391"/>
      </c:barChart>
      <c:catAx>
        <c:axId val="1587007727"/>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sz="1600"/>
                  <a:t>TEMPS DE MESURE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87009391"/>
        <c:crosses val="autoZero"/>
        <c:auto val="1"/>
        <c:lblAlgn val="ctr"/>
        <c:lblOffset val="100"/>
        <c:noMultiLvlLbl val="0"/>
      </c:catAx>
      <c:valAx>
        <c:axId val="1587009391"/>
        <c:scaling>
          <c:orientation val="minMax"/>
          <c:max val="7"/>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sz="1400"/>
                  <a:t>NIVEAU</a:t>
                </a:r>
                <a:r>
                  <a:rPr lang="fr-FR" sz="1400" baseline="0"/>
                  <a:t> MOYEN  D'ILLUSION DE PATTERNS ALÉATOIRES  </a:t>
                </a:r>
                <a:endParaRPr lang="fr-FR" sz="1400"/>
              </a:p>
            </c:rich>
          </c:tx>
          <c:layout>
            <c:manualLayout>
              <c:xMode val="edge"/>
              <c:yMode val="edge"/>
              <c:x val="2.6922740407352434E-2"/>
              <c:y val="0.266656471687693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870077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dirty="0"/>
              <a:t>NIVEAU D'ADHÉSION</a:t>
            </a:r>
            <a:r>
              <a:rPr lang="fr-FR" sz="1800" baseline="0" dirty="0"/>
              <a:t> MOYEN AUX DIFFÉRENTES </a:t>
            </a:r>
            <a:r>
              <a:rPr lang="fr-FR" sz="1800" b="1" baseline="0" dirty="0"/>
              <a:t>PRATIQUES PROFESSIONNELLES </a:t>
            </a:r>
            <a:r>
              <a:rPr lang="fr-FR" sz="1800" baseline="0" dirty="0"/>
              <a:t>EN FONCTION DU TEMPS DE MESURE </a:t>
            </a:r>
            <a:endParaRPr lang="fr-FR"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7055072961689789E-2"/>
          <c:y val="0.25947863503756363"/>
          <c:w val="0.83347761596524561"/>
          <c:h val="0.61956376142637348"/>
        </c:manualLayout>
      </c:layout>
      <c:barChart>
        <c:barDir val="col"/>
        <c:grouping val="clustered"/>
        <c:varyColors val="0"/>
        <c:ser>
          <c:idx val="0"/>
          <c:order val="0"/>
          <c:tx>
            <c:strRef>
              <c:f>Feuil2!$A$66</c:f>
              <c:strCache>
                <c:ptCount val="1"/>
                <c:pt idx="0">
                  <c:v>PREFORMATION (T0)</c:v>
                </c:pt>
              </c:strCache>
            </c:strRef>
          </c:tx>
          <c:spPr>
            <a:solidFill>
              <a:srgbClr val="ACD7CA"/>
            </a:solidFill>
            <a:ln>
              <a:solidFill>
                <a:srgbClr val="ACD7CA"/>
              </a:solidFill>
            </a:ln>
            <a:effectLst/>
          </c:spPr>
          <c:invertIfNegative val="0"/>
          <c:dLbls>
            <c:dLbl>
              <c:idx val="0"/>
              <c:tx>
                <c:rich>
                  <a:bodyPr/>
                  <a:lstStyle/>
                  <a:p>
                    <a:fld id="{0B66D384-C75F-414D-9083-84EDBFF7ED8F}"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4E-4746-8245-1B86FC8E0B5F}"/>
                </c:ext>
              </c:extLst>
            </c:dLbl>
            <c:dLbl>
              <c:idx val="1"/>
              <c:tx>
                <c:rich>
                  <a:bodyPr/>
                  <a:lstStyle/>
                  <a:p>
                    <a:fld id="{1231C6F0-8A92-447D-AE81-2489E2ECAAF1}"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4E-4746-8245-1B86FC8E0B5F}"/>
                </c:ext>
              </c:extLst>
            </c:dLbl>
            <c:dLbl>
              <c:idx val="2"/>
              <c:tx>
                <c:rich>
                  <a:bodyPr/>
                  <a:lstStyle/>
                  <a:p>
                    <a:fld id="{551560E7-D810-47F1-9D86-53148A629E67}"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44E-4746-8245-1B86FC8E0B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Feuil2!$E$66:$G$66</c:f>
                <c:numCache>
                  <c:formatCode>General</c:formatCode>
                  <c:ptCount val="3"/>
                  <c:pt idx="0">
                    <c:v>0.94099999999999995</c:v>
                  </c:pt>
                  <c:pt idx="1">
                    <c:v>0.78300000000000003</c:v>
                  </c:pt>
                  <c:pt idx="2">
                    <c:v>1.792</c:v>
                  </c:pt>
                </c:numCache>
              </c:numRef>
            </c:plus>
            <c:minus>
              <c:numRef>
                <c:f>Feuil2!$E$66:$G$66</c:f>
                <c:numCache>
                  <c:formatCode>General</c:formatCode>
                  <c:ptCount val="3"/>
                  <c:pt idx="0">
                    <c:v>0.94099999999999995</c:v>
                  </c:pt>
                  <c:pt idx="1">
                    <c:v>0.78300000000000003</c:v>
                  </c:pt>
                  <c:pt idx="2">
                    <c:v>1.792</c:v>
                  </c:pt>
                </c:numCache>
              </c:numRef>
            </c:minus>
            <c:spPr>
              <a:noFill/>
              <a:ln w="9525" cap="flat" cmpd="sng" algn="ctr">
                <a:solidFill>
                  <a:schemeClr val="tx1">
                    <a:lumMod val="65000"/>
                    <a:lumOff val="35000"/>
                  </a:schemeClr>
                </a:solidFill>
                <a:round/>
              </a:ln>
              <a:effectLst/>
            </c:spPr>
          </c:errBars>
          <c:cat>
            <c:strRef>
              <c:f>Feuil2!$B$65:$D$65</c:f>
              <c:strCache>
                <c:ptCount val="3"/>
                <c:pt idx="0">
                  <c:v>DEV EXPLICITE EC OBJECTIF ENSEIGNEMENT</c:v>
                </c:pt>
                <c:pt idx="1">
                  <c:v>INTENTION MISE EN ŒUVRE ENSEIGNEMENT EXPLICITE EC</c:v>
                </c:pt>
                <c:pt idx="2">
                  <c:v>MISE EN ŒUVRE ACTIVITES DISCUSSION CROYANCES PARA ET PS</c:v>
                </c:pt>
              </c:strCache>
            </c:strRef>
          </c:cat>
          <c:val>
            <c:numRef>
              <c:f>Feuil2!$B$66:$D$66</c:f>
              <c:numCache>
                <c:formatCode>0.00</c:formatCode>
                <c:ptCount val="3"/>
                <c:pt idx="0">
                  <c:v>6.391</c:v>
                </c:pt>
                <c:pt idx="1">
                  <c:v>6.391</c:v>
                </c:pt>
                <c:pt idx="2">
                  <c:v>4.9169999999999998</c:v>
                </c:pt>
              </c:numCache>
            </c:numRef>
          </c:val>
          <c:extLst>
            <c:ext xmlns:c16="http://schemas.microsoft.com/office/drawing/2014/chart" uri="{C3380CC4-5D6E-409C-BE32-E72D297353CC}">
              <c16:uniqueId val="{00000003-344E-4746-8245-1B86FC8E0B5F}"/>
            </c:ext>
          </c:extLst>
        </c:ser>
        <c:ser>
          <c:idx val="1"/>
          <c:order val="1"/>
          <c:tx>
            <c:strRef>
              <c:f>Feuil2!$A$67</c:f>
              <c:strCache>
                <c:ptCount val="1"/>
                <c:pt idx="0">
                  <c:v>POST-FORMATION (T1) </c:v>
                </c:pt>
              </c:strCache>
            </c:strRef>
          </c:tx>
          <c:spPr>
            <a:solidFill>
              <a:srgbClr val="3494BA"/>
            </a:solidFill>
            <a:ln>
              <a:solidFill>
                <a:srgbClr val="3494BA"/>
              </a:solidFill>
            </a:ln>
            <a:effectLst/>
          </c:spPr>
          <c:invertIfNegative val="0"/>
          <c:dLbls>
            <c:dLbl>
              <c:idx val="0"/>
              <c:tx>
                <c:rich>
                  <a:bodyPr/>
                  <a:lstStyle/>
                  <a:p>
                    <a:fld id="{7ED8BF01-652E-4144-8492-1C130C7CDC40}"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44E-4746-8245-1B86FC8E0B5F}"/>
                </c:ext>
              </c:extLst>
            </c:dLbl>
            <c:dLbl>
              <c:idx val="1"/>
              <c:tx>
                <c:rich>
                  <a:bodyPr/>
                  <a:lstStyle/>
                  <a:p>
                    <a:fld id="{F667EB73-AAFD-40C1-BF3A-C72314FDC390}"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44E-4746-8245-1B86FC8E0B5F}"/>
                </c:ext>
              </c:extLst>
            </c:dLbl>
            <c:dLbl>
              <c:idx val="2"/>
              <c:tx>
                <c:rich>
                  <a:bodyPr/>
                  <a:lstStyle/>
                  <a:p>
                    <a:fld id="{DDBBD839-2903-4E52-9708-0DF3F33CE48A}"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44E-4746-8245-1B86FC8E0B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Feuil2!$E$67:$G$67</c:f>
                <c:numCache>
                  <c:formatCode>General</c:formatCode>
                  <c:ptCount val="3"/>
                  <c:pt idx="0">
                    <c:v>0.85499999999999998</c:v>
                  </c:pt>
                  <c:pt idx="1">
                    <c:v>0.91700000000000004</c:v>
                  </c:pt>
                  <c:pt idx="2">
                    <c:v>1.292</c:v>
                  </c:pt>
                </c:numCache>
              </c:numRef>
            </c:plus>
            <c:minus>
              <c:numRef>
                <c:f>Feuil2!$E$67:$G$67</c:f>
                <c:numCache>
                  <c:formatCode>General</c:formatCode>
                  <c:ptCount val="3"/>
                  <c:pt idx="0">
                    <c:v>0.85499999999999998</c:v>
                  </c:pt>
                  <c:pt idx="1">
                    <c:v>0.91700000000000004</c:v>
                  </c:pt>
                  <c:pt idx="2">
                    <c:v>1.292</c:v>
                  </c:pt>
                </c:numCache>
              </c:numRef>
            </c:minus>
            <c:spPr>
              <a:noFill/>
              <a:ln w="9525" cap="flat" cmpd="sng" algn="ctr">
                <a:solidFill>
                  <a:schemeClr val="tx1">
                    <a:lumMod val="65000"/>
                    <a:lumOff val="35000"/>
                  </a:schemeClr>
                </a:solidFill>
                <a:round/>
              </a:ln>
              <a:effectLst/>
            </c:spPr>
          </c:errBars>
          <c:cat>
            <c:strRef>
              <c:f>Feuil2!$B$65:$D$65</c:f>
              <c:strCache>
                <c:ptCount val="3"/>
                <c:pt idx="0">
                  <c:v>DEV EXPLICITE EC OBJECTIF ENSEIGNEMENT</c:v>
                </c:pt>
                <c:pt idx="1">
                  <c:v>INTENTION MISE EN ŒUVRE ENSEIGNEMENT EXPLICITE EC</c:v>
                </c:pt>
                <c:pt idx="2">
                  <c:v>MISE EN ŒUVRE ACTIVITES DISCUSSION CROYANCES PARA ET PS</c:v>
                </c:pt>
              </c:strCache>
            </c:strRef>
          </c:cat>
          <c:val>
            <c:numRef>
              <c:f>Feuil2!$B$67:$D$67</c:f>
              <c:numCache>
                <c:formatCode>0.00</c:formatCode>
                <c:ptCount val="3"/>
                <c:pt idx="0">
                  <c:v>6.5</c:v>
                </c:pt>
                <c:pt idx="1">
                  <c:v>6.0709999999999997</c:v>
                </c:pt>
                <c:pt idx="2">
                  <c:v>4.8570000000000002</c:v>
                </c:pt>
              </c:numCache>
            </c:numRef>
          </c:val>
          <c:extLst>
            <c:ext xmlns:c16="http://schemas.microsoft.com/office/drawing/2014/chart" uri="{C3380CC4-5D6E-409C-BE32-E72D297353CC}">
              <c16:uniqueId val="{00000007-344E-4746-8245-1B86FC8E0B5F}"/>
            </c:ext>
          </c:extLst>
        </c:ser>
        <c:dLbls>
          <c:showLegendKey val="0"/>
          <c:showVal val="0"/>
          <c:showCatName val="0"/>
          <c:showSerName val="0"/>
          <c:showPercent val="0"/>
          <c:showBubbleSize val="0"/>
        </c:dLbls>
        <c:gapWidth val="219"/>
        <c:overlap val="-27"/>
        <c:axId val="2023322543"/>
        <c:axId val="2023325039"/>
      </c:barChart>
      <c:catAx>
        <c:axId val="202332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023325039"/>
        <c:crosses val="autoZero"/>
        <c:auto val="1"/>
        <c:lblAlgn val="ctr"/>
        <c:lblOffset val="100"/>
        <c:noMultiLvlLbl val="0"/>
      </c:catAx>
      <c:valAx>
        <c:axId val="2023325039"/>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233225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dirty="0"/>
              <a:t>NIVEAU D'ADHÉSION MOYEN</a:t>
            </a:r>
            <a:r>
              <a:rPr lang="fr-FR" sz="1800" baseline="0" dirty="0"/>
              <a:t> AUX DIFFÉRENTS </a:t>
            </a:r>
            <a:r>
              <a:rPr lang="fr-FR" sz="1800" b="1" baseline="0" dirty="0"/>
              <a:t>TYPES D'ACTIVITÉS </a:t>
            </a:r>
            <a:r>
              <a:rPr lang="fr-FR" sz="1800" baseline="0" dirty="0"/>
              <a:t>CONCERNANT L'ESPRIT CRITIQUE EN FONCTION DU TEMPS DE FORMATION</a:t>
            </a:r>
            <a:endParaRPr lang="fr-FR"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5311745354749665E-2"/>
          <c:y val="0.28377503042240981"/>
          <c:w val="0.91139175490681479"/>
          <c:h val="0.56400946054083223"/>
        </c:manualLayout>
      </c:layout>
      <c:barChart>
        <c:barDir val="col"/>
        <c:grouping val="clustered"/>
        <c:varyColors val="0"/>
        <c:ser>
          <c:idx val="0"/>
          <c:order val="0"/>
          <c:tx>
            <c:strRef>
              <c:f>Feuil2!$A$71</c:f>
              <c:strCache>
                <c:ptCount val="1"/>
                <c:pt idx="0">
                  <c:v>PREFORMATION (T0)</c:v>
                </c:pt>
              </c:strCache>
            </c:strRef>
          </c:tx>
          <c:spPr>
            <a:solidFill>
              <a:schemeClr val="accent3">
                <a:lumMod val="60000"/>
                <a:lumOff val="40000"/>
              </a:schemeClr>
            </a:solidFill>
            <a:ln>
              <a:noFill/>
            </a:ln>
            <a:effectLst/>
          </c:spPr>
          <c:invertIfNegative val="0"/>
          <c:dLbls>
            <c:dLbl>
              <c:idx val="0"/>
              <c:tx>
                <c:rich>
                  <a:bodyPr/>
                  <a:lstStyle/>
                  <a:p>
                    <a:fld id="{36BDFC78-7CC0-4E97-9D13-1B6BBBC80480}"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1D-495F-9669-E795FF83FA1A}"/>
                </c:ext>
              </c:extLst>
            </c:dLbl>
            <c:dLbl>
              <c:idx val="1"/>
              <c:tx>
                <c:rich>
                  <a:bodyPr/>
                  <a:lstStyle/>
                  <a:p>
                    <a:fld id="{409A0464-11DF-4E1E-9C1E-864541D5F48A}"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1D-495F-9669-E795FF83FA1A}"/>
                </c:ext>
              </c:extLst>
            </c:dLbl>
            <c:dLbl>
              <c:idx val="2"/>
              <c:tx>
                <c:rich>
                  <a:bodyPr/>
                  <a:lstStyle/>
                  <a:p>
                    <a:fld id="{41927785-112D-42C7-8028-19E303F65CEF}"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1D-495F-9669-E795FF83FA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Feuil2!$E$71:$G$71</c:f>
                <c:numCache>
                  <c:formatCode>General</c:formatCode>
                  <c:ptCount val="3"/>
                  <c:pt idx="0">
                    <c:v>1.5940000000000001</c:v>
                  </c:pt>
                  <c:pt idx="1">
                    <c:v>1.1990000000000001</c:v>
                  </c:pt>
                  <c:pt idx="2">
                    <c:v>1.0960000000000001</c:v>
                  </c:pt>
                </c:numCache>
              </c:numRef>
            </c:plus>
            <c:minus>
              <c:numRef>
                <c:f>Feuil2!$E$71:$G$71</c:f>
                <c:numCache>
                  <c:formatCode>General</c:formatCode>
                  <c:ptCount val="3"/>
                  <c:pt idx="0">
                    <c:v>1.5940000000000001</c:v>
                  </c:pt>
                  <c:pt idx="1">
                    <c:v>1.1990000000000001</c:v>
                  </c:pt>
                  <c:pt idx="2">
                    <c:v>1.0960000000000001</c:v>
                  </c:pt>
                </c:numCache>
              </c:numRef>
            </c:minus>
            <c:spPr>
              <a:noFill/>
              <a:ln w="9525" cap="flat" cmpd="sng" algn="ctr">
                <a:solidFill>
                  <a:schemeClr val="tx1">
                    <a:lumMod val="65000"/>
                    <a:lumOff val="35000"/>
                  </a:schemeClr>
                </a:solidFill>
                <a:round/>
              </a:ln>
              <a:effectLst/>
            </c:spPr>
          </c:errBars>
          <c:cat>
            <c:strRef>
              <c:f>Feuil2!$B$70:$D$70</c:f>
              <c:strCache>
                <c:ptCount val="3"/>
                <c:pt idx="0">
                  <c:v>ACTIVITES SEPAREES </c:v>
                </c:pt>
                <c:pt idx="1">
                  <c:v>ACTIVITES INTEGREES</c:v>
                </c:pt>
                <c:pt idx="2">
                  <c:v>ACTIVITES EXPLICITES EC</c:v>
                </c:pt>
              </c:strCache>
            </c:strRef>
          </c:cat>
          <c:val>
            <c:numRef>
              <c:f>Feuil2!$B$71:$D$71</c:f>
              <c:numCache>
                <c:formatCode>0.00</c:formatCode>
                <c:ptCount val="3"/>
                <c:pt idx="0">
                  <c:v>1.7829999999999999</c:v>
                </c:pt>
                <c:pt idx="1">
                  <c:v>2.4350000000000001</c:v>
                </c:pt>
                <c:pt idx="2">
                  <c:v>2.2610000000000001</c:v>
                </c:pt>
              </c:numCache>
            </c:numRef>
          </c:val>
          <c:extLst>
            <c:ext xmlns:c16="http://schemas.microsoft.com/office/drawing/2014/chart" uri="{C3380CC4-5D6E-409C-BE32-E72D297353CC}">
              <c16:uniqueId val="{00000003-571D-495F-9669-E795FF83FA1A}"/>
            </c:ext>
          </c:extLst>
        </c:ser>
        <c:ser>
          <c:idx val="1"/>
          <c:order val="1"/>
          <c:tx>
            <c:strRef>
              <c:f>Feuil2!$A$72</c:f>
              <c:strCache>
                <c:ptCount val="1"/>
                <c:pt idx="0">
                  <c:v>POST-FORMATION (T1) </c:v>
                </c:pt>
              </c:strCache>
            </c:strRef>
          </c:tx>
          <c:spPr>
            <a:solidFill>
              <a:schemeClr val="accent1"/>
            </a:solidFill>
            <a:ln>
              <a:noFill/>
            </a:ln>
            <a:effectLst/>
          </c:spPr>
          <c:invertIfNegative val="0"/>
          <c:dLbls>
            <c:dLbl>
              <c:idx val="0"/>
              <c:tx>
                <c:rich>
                  <a:bodyPr/>
                  <a:lstStyle/>
                  <a:p>
                    <a:fld id="{04C53199-8A01-4855-9157-4D73F12FE997}"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71D-495F-9669-E795FF83FA1A}"/>
                </c:ext>
              </c:extLst>
            </c:dLbl>
            <c:dLbl>
              <c:idx val="1"/>
              <c:tx>
                <c:rich>
                  <a:bodyPr/>
                  <a:lstStyle/>
                  <a:p>
                    <a:fld id="{CC4FE17E-5BCA-4BB9-AC1D-37EE816E1E24}"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1D-495F-9669-E795FF83FA1A}"/>
                </c:ext>
              </c:extLst>
            </c:dLbl>
            <c:dLbl>
              <c:idx val="2"/>
              <c:tx>
                <c:rich>
                  <a:bodyPr/>
                  <a:lstStyle/>
                  <a:p>
                    <a:fld id="{15E8FA56-7833-41A3-972F-AA38EDB643D3}"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71D-495F-9669-E795FF83FA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Feuil2!$E$72:$G$72</c:f>
                <c:numCache>
                  <c:formatCode>General</c:formatCode>
                  <c:ptCount val="3"/>
                  <c:pt idx="0">
                    <c:v>1.399</c:v>
                  </c:pt>
                  <c:pt idx="1">
                    <c:v>1.0189999999999999</c:v>
                  </c:pt>
                  <c:pt idx="2">
                    <c:v>1.1220000000000001</c:v>
                  </c:pt>
                </c:numCache>
              </c:numRef>
            </c:plus>
            <c:minus>
              <c:numRef>
                <c:f>Feuil2!$E$72:$G$72</c:f>
                <c:numCache>
                  <c:formatCode>General</c:formatCode>
                  <c:ptCount val="3"/>
                  <c:pt idx="0">
                    <c:v>1.399</c:v>
                  </c:pt>
                  <c:pt idx="1">
                    <c:v>1.0189999999999999</c:v>
                  </c:pt>
                  <c:pt idx="2">
                    <c:v>1.1220000000000001</c:v>
                  </c:pt>
                </c:numCache>
              </c:numRef>
            </c:minus>
            <c:spPr>
              <a:noFill/>
              <a:ln w="9525" cap="flat" cmpd="sng" algn="ctr">
                <a:solidFill>
                  <a:schemeClr val="tx1">
                    <a:lumMod val="65000"/>
                    <a:lumOff val="35000"/>
                  </a:schemeClr>
                </a:solidFill>
                <a:round/>
              </a:ln>
              <a:effectLst/>
            </c:spPr>
          </c:errBars>
          <c:cat>
            <c:strRef>
              <c:f>Feuil2!$B$70:$D$70</c:f>
              <c:strCache>
                <c:ptCount val="3"/>
                <c:pt idx="0">
                  <c:v>ACTIVITES SEPAREES </c:v>
                </c:pt>
                <c:pt idx="1">
                  <c:v>ACTIVITES INTEGREES</c:v>
                </c:pt>
                <c:pt idx="2">
                  <c:v>ACTIVITES EXPLICITES EC</c:v>
                </c:pt>
              </c:strCache>
            </c:strRef>
          </c:cat>
          <c:val>
            <c:numRef>
              <c:f>Feuil2!$B$72:$D$72</c:f>
              <c:numCache>
                <c:formatCode>0.00</c:formatCode>
                <c:ptCount val="3"/>
                <c:pt idx="0">
                  <c:v>2.4289999999999998</c:v>
                </c:pt>
                <c:pt idx="1">
                  <c:v>3.5</c:v>
                </c:pt>
                <c:pt idx="2">
                  <c:v>3.214</c:v>
                </c:pt>
              </c:numCache>
            </c:numRef>
          </c:val>
          <c:extLst>
            <c:ext xmlns:c16="http://schemas.microsoft.com/office/drawing/2014/chart" uri="{C3380CC4-5D6E-409C-BE32-E72D297353CC}">
              <c16:uniqueId val="{00000007-571D-495F-9669-E795FF83FA1A}"/>
            </c:ext>
          </c:extLst>
        </c:ser>
        <c:dLbls>
          <c:showLegendKey val="0"/>
          <c:showVal val="0"/>
          <c:showCatName val="0"/>
          <c:showSerName val="0"/>
          <c:showPercent val="0"/>
          <c:showBubbleSize val="0"/>
        </c:dLbls>
        <c:gapWidth val="219"/>
        <c:overlap val="-27"/>
        <c:axId val="1968410255"/>
        <c:axId val="1968408175"/>
      </c:barChart>
      <c:catAx>
        <c:axId val="196841025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sz="1600" dirty="0"/>
                  <a:t>LIEN</a:t>
                </a:r>
                <a:r>
                  <a:rPr lang="fr-FR" sz="1600" baseline="0" dirty="0"/>
                  <a:t> ACTIVITES EC et ENSEIGNEMENT DISCIPLINAIRE</a:t>
                </a:r>
                <a:endParaRPr lang="fr-FR" sz="1600" dirty="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968408175"/>
        <c:crosses val="autoZero"/>
        <c:auto val="1"/>
        <c:lblAlgn val="ctr"/>
        <c:lblOffset val="100"/>
        <c:noMultiLvlLbl val="0"/>
      </c:catAx>
      <c:valAx>
        <c:axId val="196840817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684102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fr-FR" sz="2000" dirty="0"/>
              <a:t>NIVEAU DE FREQUENCE MOYEN DE MISE EN PLACE D'</a:t>
            </a:r>
            <a:r>
              <a:rPr lang="fr-FR" sz="2000" b="1" dirty="0"/>
              <a:t>ACTIVITES</a:t>
            </a:r>
            <a:r>
              <a:rPr lang="fr-FR" sz="2000" dirty="0"/>
              <a:t> EN LIEN AVEC L'EC</a:t>
            </a:r>
            <a:r>
              <a:rPr lang="fr-FR" sz="2000" baseline="0" dirty="0"/>
              <a:t> EN FONCTION DU TEMPS DE MESURE</a:t>
            </a:r>
            <a:endParaRPr lang="fr-FR"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Feuil2!$A$84</c:f>
              <c:strCache>
                <c:ptCount val="1"/>
                <c:pt idx="0">
                  <c:v>PREFORMATION (T0)</c:v>
                </c:pt>
              </c:strCache>
            </c:strRef>
          </c:tx>
          <c:spPr>
            <a:solidFill>
              <a:srgbClr val="ACD7CA"/>
            </a:solidFill>
            <a:ln>
              <a:solidFill>
                <a:srgbClr val="ACD7CA"/>
              </a:solidFill>
            </a:ln>
            <a:effectLst/>
          </c:spPr>
          <c:invertIfNegative val="0"/>
          <c:dLbls>
            <c:dLbl>
              <c:idx val="0"/>
              <c:tx>
                <c:rich>
                  <a:bodyPr/>
                  <a:lstStyle/>
                  <a:p>
                    <a:fld id="{79CBDD18-0B5A-4757-94D2-816F8A29A531}"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01-486A-A05C-BE8455BA121B}"/>
                </c:ext>
              </c:extLst>
            </c:dLbl>
            <c:dLbl>
              <c:idx val="1"/>
              <c:tx>
                <c:rich>
                  <a:bodyPr/>
                  <a:lstStyle/>
                  <a:p>
                    <a:fld id="{64317497-3E4B-43FD-B9E3-61BA17440CFB}"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01-486A-A05C-BE8455BA121B}"/>
                </c:ext>
              </c:extLst>
            </c:dLbl>
            <c:dLbl>
              <c:idx val="2"/>
              <c:tx>
                <c:rich>
                  <a:bodyPr/>
                  <a:lstStyle/>
                  <a:p>
                    <a:fld id="{EE92B0D5-314C-49EE-9413-7E96B182B074}"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901-486A-A05C-BE8455BA121B}"/>
                </c:ext>
              </c:extLst>
            </c:dLbl>
            <c:dLbl>
              <c:idx val="3"/>
              <c:tx>
                <c:rich>
                  <a:bodyPr/>
                  <a:lstStyle/>
                  <a:p>
                    <a:fld id="{B9A69C99-36C7-483E-B72C-84254588FC8D}"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901-486A-A05C-BE8455BA121B}"/>
                </c:ext>
              </c:extLst>
            </c:dLbl>
            <c:dLbl>
              <c:idx val="5"/>
              <c:tx>
                <c:rich>
                  <a:bodyPr/>
                  <a:lstStyle/>
                  <a:p>
                    <a:fld id="{C5ED4E31-832F-468D-B762-7949D28CCA51}"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901-486A-A05C-BE8455BA121B}"/>
                </c:ext>
              </c:extLst>
            </c:dLbl>
            <c:dLbl>
              <c:idx val="6"/>
              <c:tx>
                <c:rich>
                  <a:bodyPr/>
                  <a:lstStyle/>
                  <a:p>
                    <a:fld id="{9114E070-80C4-4A6F-B510-57B14D1DCABF}"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901-486A-A05C-BE8455BA121B}"/>
                </c:ext>
              </c:extLst>
            </c:dLbl>
            <c:dLbl>
              <c:idx val="7"/>
              <c:tx>
                <c:rich>
                  <a:bodyPr/>
                  <a:lstStyle/>
                  <a:p>
                    <a:fld id="{4498C24D-8F86-4314-B51D-694D895182F9}"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901-486A-A05C-BE8455BA121B}"/>
                </c:ext>
              </c:extLst>
            </c:dLbl>
            <c:spPr>
              <a:solidFill>
                <a:srgbClr val="ACD7CA"/>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Feuil2!$J$84:$Q$84</c:f>
                <c:numCache>
                  <c:formatCode>General</c:formatCode>
                  <c:ptCount val="8"/>
                  <c:pt idx="0">
                    <c:v>0.94499999999999995</c:v>
                  </c:pt>
                  <c:pt idx="1">
                    <c:v>1.3160000000000001</c:v>
                  </c:pt>
                  <c:pt idx="2">
                    <c:v>1.4450000000000001</c:v>
                  </c:pt>
                  <c:pt idx="3">
                    <c:v>1.1839999999999999</c:v>
                  </c:pt>
                  <c:pt idx="4">
                    <c:v>0.83399999999999996</c:v>
                  </c:pt>
                  <c:pt idx="5">
                    <c:v>1.4390000000000001</c:v>
                  </c:pt>
                  <c:pt idx="6">
                    <c:v>1.5720000000000001</c:v>
                  </c:pt>
                  <c:pt idx="7">
                    <c:v>1.4450000000000001</c:v>
                  </c:pt>
                </c:numCache>
              </c:numRef>
            </c:plus>
            <c:minus>
              <c:numRef>
                <c:f>Feuil2!$J$84:$Q$84</c:f>
                <c:numCache>
                  <c:formatCode>General</c:formatCode>
                  <c:ptCount val="8"/>
                  <c:pt idx="0">
                    <c:v>0.94499999999999995</c:v>
                  </c:pt>
                  <c:pt idx="1">
                    <c:v>1.3160000000000001</c:v>
                  </c:pt>
                  <c:pt idx="2">
                    <c:v>1.4450000000000001</c:v>
                  </c:pt>
                  <c:pt idx="3">
                    <c:v>1.1839999999999999</c:v>
                  </c:pt>
                  <c:pt idx="4">
                    <c:v>0.83399999999999996</c:v>
                  </c:pt>
                  <c:pt idx="5">
                    <c:v>1.4390000000000001</c:v>
                  </c:pt>
                  <c:pt idx="6">
                    <c:v>1.5720000000000001</c:v>
                  </c:pt>
                  <c:pt idx="7">
                    <c:v>1.4450000000000001</c:v>
                  </c:pt>
                </c:numCache>
              </c:numRef>
            </c:minus>
            <c:spPr>
              <a:noFill/>
              <a:ln w="9525" cap="flat" cmpd="sng" algn="ctr">
                <a:solidFill>
                  <a:schemeClr val="tx1">
                    <a:lumMod val="65000"/>
                    <a:lumOff val="35000"/>
                  </a:schemeClr>
                </a:solidFill>
                <a:round/>
              </a:ln>
              <a:effectLst/>
            </c:spPr>
          </c:errBars>
          <c:cat>
            <c:strRef>
              <c:f>Feuil2!$B$83:$I$83</c:f>
              <c:strCache>
                <c:ptCount val="8"/>
                <c:pt idx="0">
                  <c:v>BIAIS COG </c:v>
                </c:pt>
                <c:pt idx="1">
                  <c:v>QUALITE EPISTEMIQUE INFO</c:v>
                </c:pt>
                <c:pt idx="2">
                  <c:v>QUALITE PREUVES</c:v>
                </c:pt>
                <c:pt idx="3">
                  <c:v>COMPLOTISME</c:v>
                </c:pt>
                <c:pt idx="4">
                  <c:v>EX PARA ET PS</c:v>
                </c:pt>
                <c:pt idx="5">
                  <c:v>FIABILITE SOURCES</c:v>
                </c:pt>
                <c:pt idx="6">
                  <c:v>DEMARCHES SCIENTIFIQUES</c:v>
                </c:pt>
                <c:pt idx="7">
                  <c:v>DISTINCTION CROYANCES/ OPINIONS ET CONNAISSANCES SCIENTIFIQUES </c:v>
                </c:pt>
              </c:strCache>
            </c:strRef>
          </c:cat>
          <c:val>
            <c:numRef>
              <c:f>Feuil2!$B$84:$I$84</c:f>
              <c:numCache>
                <c:formatCode>0.00</c:formatCode>
                <c:ptCount val="8"/>
                <c:pt idx="0">
                  <c:v>1.3180000000000001</c:v>
                </c:pt>
                <c:pt idx="1">
                  <c:v>2.7269999999999999</c:v>
                </c:pt>
                <c:pt idx="2">
                  <c:v>2.7730000000000001</c:v>
                </c:pt>
                <c:pt idx="3">
                  <c:v>1.4550000000000001</c:v>
                </c:pt>
                <c:pt idx="4">
                  <c:v>0.86399999999999999</c:v>
                </c:pt>
                <c:pt idx="5">
                  <c:v>3.5</c:v>
                </c:pt>
                <c:pt idx="6">
                  <c:v>3.2269999999999999</c:v>
                </c:pt>
                <c:pt idx="7">
                  <c:v>2.2269999999999999</c:v>
                </c:pt>
              </c:numCache>
            </c:numRef>
          </c:val>
          <c:extLst>
            <c:ext xmlns:c16="http://schemas.microsoft.com/office/drawing/2014/chart" uri="{C3380CC4-5D6E-409C-BE32-E72D297353CC}">
              <c16:uniqueId val="{00000007-C901-486A-A05C-BE8455BA121B}"/>
            </c:ext>
          </c:extLst>
        </c:ser>
        <c:ser>
          <c:idx val="1"/>
          <c:order val="1"/>
          <c:tx>
            <c:strRef>
              <c:f>Feuil2!$A$85</c:f>
              <c:strCache>
                <c:ptCount val="1"/>
                <c:pt idx="0">
                  <c:v>POST-FORMATION (T1) </c:v>
                </c:pt>
              </c:strCache>
            </c:strRef>
          </c:tx>
          <c:spPr>
            <a:solidFill>
              <a:srgbClr val="3494BA"/>
            </a:solidFill>
            <a:ln>
              <a:solidFill>
                <a:srgbClr val="3494BA"/>
              </a:solidFill>
            </a:ln>
            <a:effectLst/>
          </c:spPr>
          <c:invertIfNegative val="0"/>
          <c:dLbls>
            <c:dLbl>
              <c:idx val="0"/>
              <c:tx>
                <c:rich>
                  <a:bodyPr/>
                  <a:lstStyle/>
                  <a:p>
                    <a:fld id="{DEA838DB-8C34-44CE-8547-6C9B33B7B00F}"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901-486A-A05C-BE8455BA121B}"/>
                </c:ext>
              </c:extLst>
            </c:dLbl>
            <c:dLbl>
              <c:idx val="1"/>
              <c:tx>
                <c:rich>
                  <a:bodyPr/>
                  <a:lstStyle/>
                  <a:p>
                    <a:fld id="{F404AB0A-2092-4A56-BE8A-942A3A9E2080}"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901-486A-A05C-BE8455BA121B}"/>
                </c:ext>
              </c:extLst>
            </c:dLbl>
            <c:dLbl>
              <c:idx val="2"/>
              <c:tx>
                <c:rich>
                  <a:bodyPr/>
                  <a:lstStyle/>
                  <a:p>
                    <a:fld id="{3A5EA108-A5AB-445A-89BB-54150DC13BB4}"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901-486A-A05C-BE8455BA121B}"/>
                </c:ext>
              </c:extLst>
            </c:dLbl>
            <c:dLbl>
              <c:idx val="3"/>
              <c:tx>
                <c:rich>
                  <a:bodyPr/>
                  <a:lstStyle/>
                  <a:p>
                    <a:fld id="{593F2CFB-47FF-4930-9732-9B1EB324B925}"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901-486A-A05C-BE8455BA121B}"/>
                </c:ext>
              </c:extLst>
            </c:dLbl>
            <c:dLbl>
              <c:idx val="4"/>
              <c:tx>
                <c:rich>
                  <a:bodyPr/>
                  <a:lstStyle/>
                  <a:p>
                    <a:fld id="{539EB398-CCC4-4DF3-9269-06F3E962F7FF}"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C901-486A-A05C-BE8455BA121B}"/>
                </c:ext>
              </c:extLst>
            </c:dLbl>
            <c:dLbl>
              <c:idx val="5"/>
              <c:tx>
                <c:rich>
                  <a:bodyPr/>
                  <a:lstStyle/>
                  <a:p>
                    <a:fld id="{D6F19DC1-8D0D-4463-8811-03532B0F0802}"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C901-486A-A05C-BE8455BA121B}"/>
                </c:ext>
              </c:extLst>
            </c:dLbl>
            <c:dLbl>
              <c:idx val="6"/>
              <c:tx>
                <c:rich>
                  <a:bodyPr/>
                  <a:lstStyle/>
                  <a:p>
                    <a:fld id="{B6B8AFCA-0C22-4408-915B-72AA751F378E}"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C901-486A-A05C-BE8455BA121B}"/>
                </c:ext>
              </c:extLst>
            </c:dLbl>
            <c:dLbl>
              <c:idx val="7"/>
              <c:tx>
                <c:rich>
                  <a:bodyPr/>
                  <a:lstStyle/>
                  <a:p>
                    <a:fld id="{FBE0044F-A0DA-43E2-916D-A207CC67D17E}"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901-486A-A05C-BE8455BA12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Feuil2!$J$85:$Q$85</c:f>
                <c:numCache>
                  <c:formatCode>General</c:formatCode>
                  <c:ptCount val="8"/>
                  <c:pt idx="0">
                    <c:v>1.399</c:v>
                  </c:pt>
                  <c:pt idx="1">
                    <c:v>1.016</c:v>
                  </c:pt>
                  <c:pt idx="2">
                    <c:v>1.3420000000000001</c:v>
                  </c:pt>
                  <c:pt idx="3">
                    <c:v>1.3009999999999999</c:v>
                  </c:pt>
                  <c:pt idx="4">
                    <c:v>1.286</c:v>
                  </c:pt>
                  <c:pt idx="5">
                    <c:v>1.0269999999999999</c:v>
                  </c:pt>
                  <c:pt idx="6">
                    <c:v>1.3360000000000001</c:v>
                  </c:pt>
                  <c:pt idx="7">
                    <c:v>1.1879999999999999</c:v>
                  </c:pt>
                </c:numCache>
              </c:numRef>
            </c:plus>
            <c:minus>
              <c:numRef>
                <c:f>Feuil2!$J$85:$Q$85</c:f>
                <c:numCache>
                  <c:formatCode>General</c:formatCode>
                  <c:ptCount val="8"/>
                  <c:pt idx="0">
                    <c:v>1.399</c:v>
                  </c:pt>
                  <c:pt idx="1">
                    <c:v>1.016</c:v>
                  </c:pt>
                  <c:pt idx="2">
                    <c:v>1.3420000000000001</c:v>
                  </c:pt>
                  <c:pt idx="3">
                    <c:v>1.3009999999999999</c:v>
                  </c:pt>
                  <c:pt idx="4">
                    <c:v>1.286</c:v>
                  </c:pt>
                  <c:pt idx="5">
                    <c:v>1.0269999999999999</c:v>
                  </c:pt>
                  <c:pt idx="6">
                    <c:v>1.3360000000000001</c:v>
                  </c:pt>
                  <c:pt idx="7">
                    <c:v>1.1879999999999999</c:v>
                  </c:pt>
                </c:numCache>
              </c:numRef>
            </c:minus>
            <c:spPr>
              <a:noFill/>
              <a:ln w="9525" cap="flat" cmpd="sng" algn="ctr">
                <a:solidFill>
                  <a:schemeClr val="tx1">
                    <a:lumMod val="65000"/>
                    <a:lumOff val="35000"/>
                  </a:schemeClr>
                </a:solidFill>
                <a:round/>
              </a:ln>
              <a:effectLst/>
            </c:spPr>
          </c:errBars>
          <c:cat>
            <c:strRef>
              <c:f>Feuil2!$B$83:$I$83</c:f>
              <c:strCache>
                <c:ptCount val="8"/>
                <c:pt idx="0">
                  <c:v>BIAIS COG </c:v>
                </c:pt>
                <c:pt idx="1">
                  <c:v>QUALITE EPISTEMIQUE INFO</c:v>
                </c:pt>
                <c:pt idx="2">
                  <c:v>QUALITE PREUVES</c:v>
                </c:pt>
                <c:pt idx="3">
                  <c:v>COMPLOTISME</c:v>
                </c:pt>
                <c:pt idx="4">
                  <c:v>EX PARA ET PS</c:v>
                </c:pt>
                <c:pt idx="5">
                  <c:v>FIABILITE SOURCES</c:v>
                </c:pt>
                <c:pt idx="6">
                  <c:v>DEMARCHES SCIENTIFIQUES</c:v>
                </c:pt>
                <c:pt idx="7">
                  <c:v>DISTINCTION CROYANCES/ OPINIONS ET CONNAISSANCES SCIENTIFIQUES </c:v>
                </c:pt>
              </c:strCache>
            </c:strRef>
          </c:cat>
          <c:val>
            <c:numRef>
              <c:f>Feuil2!$B$85:$I$85</c:f>
              <c:numCache>
                <c:formatCode>0.00</c:formatCode>
                <c:ptCount val="8"/>
                <c:pt idx="0">
                  <c:v>2.5710000000000002</c:v>
                </c:pt>
                <c:pt idx="1">
                  <c:v>3.4289999999999998</c:v>
                </c:pt>
                <c:pt idx="2">
                  <c:v>3.4289999999999998</c:v>
                </c:pt>
                <c:pt idx="3">
                  <c:v>2</c:v>
                </c:pt>
                <c:pt idx="4">
                  <c:v>1.5</c:v>
                </c:pt>
                <c:pt idx="5">
                  <c:v>4.1429999999999998</c:v>
                </c:pt>
                <c:pt idx="6">
                  <c:v>3.3570000000000002</c:v>
                </c:pt>
                <c:pt idx="7">
                  <c:v>3.214</c:v>
                </c:pt>
              </c:numCache>
            </c:numRef>
          </c:val>
          <c:extLst>
            <c:ext xmlns:c16="http://schemas.microsoft.com/office/drawing/2014/chart" uri="{C3380CC4-5D6E-409C-BE32-E72D297353CC}">
              <c16:uniqueId val="{00000010-C901-486A-A05C-BE8455BA121B}"/>
            </c:ext>
          </c:extLst>
        </c:ser>
        <c:dLbls>
          <c:showLegendKey val="0"/>
          <c:showVal val="0"/>
          <c:showCatName val="0"/>
          <c:showSerName val="0"/>
          <c:showPercent val="0"/>
          <c:showBubbleSize val="0"/>
        </c:dLbls>
        <c:gapWidth val="219"/>
        <c:overlap val="-27"/>
        <c:axId val="1713929551"/>
        <c:axId val="1713927055"/>
      </c:barChart>
      <c:catAx>
        <c:axId val="1713929551"/>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fr-FR" sz="1800"/>
                  <a:t>DIFFERENTS TYPES D'ACTIVITES EN LIEN AVEC L'EC</a:t>
                </a:r>
                <a:r>
                  <a:rPr lang="fr-FR" sz="1800" baseline="0"/>
                  <a:t> </a:t>
                </a:r>
                <a:endParaRPr lang="fr-FR"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713927055"/>
        <c:crosses val="autoZero"/>
        <c:auto val="1"/>
        <c:lblAlgn val="ctr"/>
        <c:lblOffset val="100"/>
        <c:noMultiLvlLbl val="0"/>
      </c:catAx>
      <c:valAx>
        <c:axId val="1713927055"/>
        <c:scaling>
          <c:orientation val="minMax"/>
          <c:max val="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NIVEAU</a:t>
                </a:r>
                <a:r>
                  <a:rPr lang="fr-FR" baseline="0"/>
                  <a:t> DE FRÉQUENCE MOYEN DE MISE EN PLACE D'ACTIVITES EN LIEN AVEC L'EC</a:t>
                </a:r>
                <a:endParaRPr lang="fr-F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13929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dirty="0"/>
              <a:t>NIVEAU DE FRÉQUENCE MOYEN DE MISE EN PLACE DE DIFFÉRENTS </a:t>
            </a:r>
            <a:r>
              <a:rPr lang="fr-FR" sz="1800" b="1" dirty="0"/>
              <a:t>CONTENUS</a:t>
            </a:r>
            <a:r>
              <a:rPr lang="fr-FR" sz="1800" dirty="0"/>
              <a:t> EN LIEN AVEC L'EC EN FONCTION DU TEMPS DE MESURE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Feuil2!$A$80</c:f>
              <c:strCache>
                <c:ptCount val="1"/>
                <c:pt idx="0">
                  <c:v>PREFORMATION (T0)</c:v>
                </c:pt>
              </c:strCache>
            </c:strRef>
          </c:tx>
          <c:spPr>
            <a:solidFill>
              <a:srgbClr val="ACD7CA"/>
            </a:solidFill>
            <a:ln>
              <a:solidFill>
                <a:srgbClr val="ACD7CA"/>
              </a:solidFill>
            </a:ln>
            <a:effectLst/>
          </c:spPr>
          <c:invertIfNegative val="0"/>
          <c:dLbls>
            <c:dLbl>
              <c:idx val="0"/>
              <c:tx>
                <c:rich>
                  <a:bodyPr/>
                  <a:lstStyle/>
                  <a:p>
                    <a:fld id="{88AE4811-A028-414B-A229-57206E93977C}"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4CB-49F3-926D-5C66A208C3D2}"/>
                </c:ext>
              </c:extLst>
            </c:dLbl>
            <c:dLbl>
              <c:idx val="1"/>
              <c:tx>
                <c:rich>
                  <a:bodyPr/>
                  <a:lstStyle/>
                  <a:p>
                    <a:fld id="{4860B9C3-07EB-4247-8014-388B9E1B3FE0}"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CB-49F3-926D-5C66A208C3D2}"/>
                </c:ext>
              </c:extLst>
            </c:dLbl>
            <c:dLbl>
              <c:idx val="2"/>
              <c:tx>
                <c:rich>
                  <a:bodyPr/>
                  <a:lstStyle/>
                  <a:p>
                    <a:fld id="{7639B1FD-D274-4F76-9BB2-1E61569D309F}"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4CB-49F3-926D-5C66A208C3D2}"/>
                </c:ext>
              </c:extLst>
            </c:dLbl>
            <c:dLbl>
              <c:idx val="3"/>
              <c:tx>
                <c:rich>
                  <a:bodyPr/>
                  <a:lstStyle/>
                  <a:p>
                    <a:fld id="{0A8CB8BB-DFEE-47F0-93CF-83A5B7041A48}"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4CB-49F3-926D-5C66A208C3D2}"/>
                </c:ext>
              </c:extLst>
            </c:dLbl>
            <c:dLbl>
              <c:idx val="4"/>
              <c:tx>
                <c:rich>
                  <a:bodyPr/>
                  <a:lstStyle/>
                  <a:p>
                    <a:fld id="{261D9777-45E1-422D-BA85-2DA45EE2E4DC}"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4CB-49F3-926D-5C66A208C3D2}"/>
                </c:ext>
              </c:extLst>
            </c:dLbl>
            <c:dLbl>
              <c:idx val="5"/>
              <c:tx>
                <c:rich>
                  <a:bodyPr/>
                  <a:lstStyle/>
                  <a:p>
                    <a:fld id="{2640407B-913F-4FC0-A8AC-DD465DBEF213}"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4CB-49F3-926D-5C66A208C3D2}"/>
                </c:ext>
              </c:extLst>
            </c:dLbl>
            <c:dLbl>
              <c:idx val="6"/>
              <c:tx>
                <c:rich>
                  <a:bodyPr/>
                  <a:lstStyle/>
                  <a:p>
                    <a:fld id="{45C93CBC-381E-48F0-BBE5-63F0C27FA9AF}"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4CB-49F3-926D-5C66A208C3D2}"/>
                </c:ext>
              </c:extLst>
            </c:dLbl>
            <c:dLbl>
              <c:idx val="8"/>
              <c:tx>
                <c:rich>
                  <a:bodyPr/>
                  <a:lstStyle/>
                  <a:p>
                    <a:fld id="{06386E51-5616-4E26-81B0-45864581464F}"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4CB-49F3-926D-5C66A208C3D2}"/>
                </c:ext>
              </c:extLst>
            </c:dLbl>
            <c:dLbl>
              <c:idx val="9"/>
              <c:tx>
                <c:rich>
                  <a:bodyPr/>
                  <a:lstStyle/>
                  <a:p>
                    <a:fld id="{07A5D513-1F3E-4DD4-8927-45896DB78272}"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4CB-49F3-926D-5C66A208C3D2}"/>
                </c:ext>
              </c:extLst>
            </c:dLbl>
            <c:dLbl>
              <c:idx val="10"/>
              <c:tx>
                <c:rich>
                  <a:bodyPr/>
                  <a:lstStyle/>
                  <a:p>
                    <a:fld id="{5FB62F40-458D-4FB6-A65F-498857A42BB6}"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4CB-49F3-926D-5C66A208C3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Feuil2!$M$80:$W$80</c:f>
                <c:numCache>
                  <c:formatCode>General</c:formatCode>
                  <c:ptCount val="11"/>
                  <c:pt idx="0">
                    <c:v>1.2110000000000001</c:v>
                  </c:pt>
                  <c:pt idx="1">
                    <c:v>1.26</c:v>
                  </c:pt>
                  <c:pt idx="2">
                    <c:v>1.306</c:v>
                  </c:pt>
                  <c:pt idx="3">
                    <c:v>1.343</c:v>
                  </c:pt>
                  <c:pt idx="4">
                    <c:v>1.1819999999999999</c:v>
                  </c:pt>
                  <c:pt idx="5">
                    <c:v>1.4450000000000001</c:v>
                  </c:pt>
                  <c:pt idx="6">
                    <c:v>1.1850000000000001</c:v>
                  </c:pt>
                  <c:pt idx="7">
                    <c:v>0.73899999999999999</c:v>
                  </c:pt>
                  <c:pt idx="8">
                    <c:v>1.609</c:v>
                  </c:pt>
                  <c:pt idx="9">
                    <c:v>1.59</c:v>
                  </c:pt>
                  <c:pt idx="10">
                    <c:v>1.405</c:v>
                  </c:pt>
                </c:numCache>
              </c:numRef>
            </c:plus>
            <c:minus>
              <c:numRef>
                <c:f>Feuil2!$M$80:$W$80</c:f>
                <c:numCache>
                  <c:formatCode>General</c:formatCode>
                  <c:ptCount val="11"/>
                  <c:pt idx="0">
                    <c:v>1.2110000000000001</c:v>
                  </c:pt>
                  <c:pt idx="1">
                    <c:v>1.26</c:v>
                  </c:pt>
                  <c:pt idx="2">
                    <c:v>1.306</c:v>
                  </c:pt>
                  <c:pt idx="3">
                    <c:v>1.343</c:v>
                  </c:pt>
                  <c:pt idx="4">
                    <c:v>1.1819999999999999</c:v>
                  </c:pt>
                  <c:pt idx="5">
                    <c:v>1.4450000000000001</c:v>
                  </c:pt>
                  <c:pt idx="6">
                    <c:v>1.1850000000000001</c:v>
                  </c:pt>
                  <c:pt idx="7">
                    <c:v>0.73899999999999999</c:v>
                  </c:pt>
                  <c:pt idx="8">
                    <c:v>1.609</c:v>
                  </c:pt>
                  <c:pt idx="9">
                    <c:v>1.59</c:v>
                  </c:pt>
                  <c:pt idx="10">
                    <c:v>1.405</c:v>
                  </c:pt>
                </c:numCache>
              </c:numRef>
            </c:minus>
            <c:spPr>
              <a:noFill/>
              <a:ln w="9525" cap="flat" cmpd="sng" algn="ctr">
                <a:solidFill>
                  <a:schemeClr val="tx1">
                    <a:lumMod val="65000"/>
                    <a:lumOff val="35000"/>
                  </a:schemeClr>
                </a:solidFill>
                <a:round/>
              </a:ln>
              <a:effectLst/>
            </c:spPr>
          </c:errBars>
          <c:cat>
            <c:strRef>
              <c:f>Feuil2!$B$79:$L$79</c:f>
              <c:strCache>
                <c:ptCount val="11"/>
                <c:pt idx="0">
                  <c:v>STRATEGIES ARGUMENTATIVES</c:v>
                </c:pt>
                <c:pt idx="1">
                  <c:v>DEMYSTIFICATION FAKE NEWS</c:v>
                </c:pt>
                <c:pt idx="2">
                  <c:v>UTILISATION ECHELLE DE PREUVES</c:v>
                </c:pt>
                <c:pt idx="3">
                  <c:v>IDENTIFICATION ET ANALYSE CRITIQUE DE SOURCES</c:v>
                </c:pt>
                <c:pt idx="4">
                  <c:v>ILLUSTRATION MANIF BIAIS COGNITIFS</c:v>
                </c:pt>
                <c:pt idx="5">
                  <c:v>TÂCHES A CHAMPS OUVERTS</c:v>
                </c:pt>
                <c:pt idx="6">
                  <c:v>PROBLEMES  AUTHENTIQUES</c:v>
                </c:pt>
                <c:pt idx="7">
                  <c:v>ETUDE CRITIQUE PHENO PARA ET PS</c:v>
                </c:pt>
                <c:pt idx="8">
                  <c:v>PBM AVANTAGE QUE RAPPELER CONTENU ACQUIS</c:v>
                </c:pt>
                <c:pt idx="9">
                  <c:v>PBM PLUSIEURS SOLUTIONS </c:v>
                </c:pt>
                <c:pt idx="10">
                  <c:v>EXPLICATION RAISONNEMENT </c:v>
                </c:pt>
              </c:strCache>
            </c:strRef>
          </c:cat>
          <c:val>
            <c:numRef>
              <c:f>Feuil2!$B$80:$L$80</c:f>
              <c:numCache>
                <c:formatCode>0.00</c:formatCode>
                <c:ptCount val="11"/>
                <c:pt idx="0">
                  <c:v>2.3180000000000001</c:v>
                </c:pt>
                <c:pt idx="1">
                  <c:v>2.4089999999999998</c:v>
                </c:pt>
                <c:pt idx="2">
                  <c:v>1.091</c:v>
                </c:pt>
                <c:pt idx="3">
                  <c:v>3.2269999999999999</c:v>
                </c:pt>
                <c:pt idx="4">
                  <c:v>1.591</c:v>
                </c:pt>
                <c:pt idx="5">
                  <c:v>1.7729999999999999</c:v>
                </c:pt>
                <c:pt idx="6">
                  <c:v>2.5</c:v>
                </c:pt>
                <c:pt idx="7">
                  <c:v>0.45500000000000002</c:v>
                </c:pt>
                <c:pt idx="8">
                  <c:v>2.7269999999999999</c:v>
                </c:pt>
                <c:pt idx="9">
                  <c:v>1.6359999999999999</c:v>
                </c:pt>
                <c:pt idx="10">
                  <c:v>3.5449999999999999</c:v>
                </c:pt>
              </c:numCache>
            </c:numRef>
          </c:val>
          <c:extLst>
            <c:ext xmlns:c16="http://schemas.microsoft.com/office/drawing/2014/chart" uri="{C3380CC4-5D6E-409C-BE32-E72D297353CC}">
              <c16:uniqueId val="{0000000A-C4CB-49F3-926D-5C66A208C3D2}"/>
            </c:ext>
          </c:extLst>
        </c:ser>
        <c:ser>
          <c:idx val="1"/>
          <c:order val="1"/>
          <c:tx>
            <c:strRef>
              <c:f>Feuil2!$A$81</c:f>
              <c:strCache>
                <c:ptCount val="1"/>
                <c:pt idx="0">
                  <c:v>POST-FORMATION (T1) </c:v>
                </c:pt>
              </c:strCache>
            </c:strRef>
          </c:tx>
          <c:spPr>
            <a:solidFill>
              <a:srgbClr val="3494BA"/>
            </a:solidFill>
            <a:ln>
              <a:solidFill>
                <a:srgbClr val="3494BA"/>
              </a:solidFill>
            </a:ln>
            <a:effectLst/>
          </c:spPr>
          <c:invertIfNegative val="0"/>
          <c:dLbls>
            <c:dLbl>
              <c:idx val="0"/>
              <c:tx>
                <c:rich>
                  <a:bodyPr/>
                  <a:lstStyle/>
                  <a:p>
                    <a:fld id="{E5103C43-B4D9-497D-9C5B-4809EDF89E1A}"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4CB-49F3-926D-5C66A208C3D2}"/>
                </c:ext>
              </c:extLst>
            </c:dLbl>
            <c:dLbl>
              <c:idx val="1"/>
              <c:tx>
                <c:rich>
                  <a:bodyPr/>
                  <a:lstStyle/>
                  <a:p>
                    <a:fld id="{3E48997C-EB3E-48F5-955D-DECA5452F911}"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C4CB-49F3-926D-5C66A208C3D2}"/>
                </c:ext>
              </c:extLst>
            </c:dLbl>
            <c:dLbl>
              <c:idx val="2"/>
              <c:tx>
                <c:rich>
                  <a:bodyPr/>
                  <a:lstStyle/>
                  <a:p>
                    <a:fld id="{79000184-40F9-4686-9112-2798FCDCDB30}"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C4CB-49F3-926D-5C66A208C3D2}"/>
                </c:ext>
              </c:extLst>
            </c:dLbl>
            <c:dLbl>
              <c:idx val="3"/>
              <c:tx>
                <c:rich>
                  <a:bodyPr/>
                  <a:lstStyle/>
                  <a:p>
                    <a:fld id="{4B451B19-C36E-41CD-A8C4-83D1E17DC66D}"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C4CB-49F3-926D-5C66A208C3D2}"/>
                </c:ext>
              </c:extLst>
            </c:dLbl>
            <c:dLbl>
              <c:idx val="4"/>
              <c:tx>
                <c:rich>
                  <a:bodyPr/>
                  <a:lstStyle/>
                  <a:p>
                    <a:fld id="{E242D71B-1FD6-4451-8C19-E129DD4C4162}"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4CB-49F3-926D-5C66A208C3D2}"/>
                </c:ext>
              </c:extLst>
            </c:dLbl>
            <c:dLbl>
              <c:idx val="5"/>
              <c:tx>
                <c:rich>
                  <a:bodyPr/>
                  <a:lstStyle/>
                  <a:p>
                    <a:fld id="{5FD6A31E-00AB-41E9-BDEA-CEA1182CA290}"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C4CB-49F3-926D-5C66A208C3D2}"/>
                </c:ext>
              </c:extLst>
            </c:dLbl>
            <c:dLbl>
              <c:idx val="6"/>
              <c:tx>
                <c:rich>
                  <a:bodyPr/>
                  <a:lstStyle/>
                  <a:p>
                    <a:fld id="{AF336D6F-51FC-461E-B7DF-06D4BD708D4A}"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C4CB-49F3-926D-5C66A208C3D2}"/>
                </c:ext>
              </c:extLst>
            </c:dLbl>
            <c:dLbl>
              <c:idx val="7"/>
              <c:tx>
                <c:rich>
                  <a:bodyPr/>
                  <a:lstStyle/>
                  <a:p>
                    <a:fld id="{7D9CBD51-8B39-4BC9-ABC2-6C7C04BE1D23}"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C4CB-49F3-926D-5C66A208C3D2}"/>
                </c:ext>
              </c:extLst>
            </c:dLbl>
            <c:dLbl>
              <c:idx val="8"/>
              <c:tx>
                <c:rich>
                  <a:bodyPr/>
                  <a:lstStyle/>
                  <a:p>
                    <a:fld id="{3437B250-A38A-4DBE-82A5-3F90FF99B759}"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C4CB-49F3-926D-5C66A208C3D2}"/>
                </c:ext>
              </c:extLst>
            </c:dLbl>
            <c:dLbl>
              <c:idx val="9"/>
              <c:tx>
                <c:rich>
                  <a:bodyPr/>
                  <a:lstStyle/>
                  <a:p>
                    <a:fld id="{4CD974B2-ABBA-48DC-B5F2-888F798B5500}"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C4CB-49F3-926D-5C66A208C3D2}"/>
                </c:ext>
              </c:extLst>
            </c:dLbl>
            <c:dLbl>
              <c:idx val="10"/>
              <c:tx>
                <c:rich>
                  <a:bodyPr/>
                  <a:lstStyle/>
                  <a:p>
                    <a:fld id="{3EF1BD72-7D27-4B71-A08D-43E525CE637E}"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C4CB-49F3-926D-5C66A208C3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Feuil2!$M$81:$W$81</c:f>
                <c:numCache>
                  <c:formatCode>General</c:formatCode>
                  <c:ptCount val="11"/>
                  <c:pt idx="0">
                    <c:v>0.94899999999999995</c:v>
                  </c:pt>
                  <c:pt idx="1">
                    <c:v>1.2689999999999999</c:v>
                  </c:pt>
                  <c:pt idx="2">
                    <c:v>1.0820000000000001</c:v>
                  </c:pt>
                  <c:pt idx="3">
                    <c:v>0.89300000000000002</c:v>
                  </c:pt>
                  <c:pt idx="4">
                    <c:v>1.1879999999999999</c:v>
                  </c:pt>
                  <c:pt idx="5">
                    <c:v>1.2669999999999999</c:v>
                  </c:pt>
                  <c:pt idx="6">
                    <c:v>1.1220000000000001</c:v>
                  </c:pt>
                  <c:pt idx="7">
                    <c:v>0.85499999999999998</c:v>
                  </c:pt>
                  <c:pt idx="8">
                    <c:v>1.038</c:v>
                  </c:pt>
                  <c:pt idx="9">
                    <c:v>1.345</c:v>
                  </c:pt>
                  <c:pt idx="10">
                    <c:v>0.997</c:v>
                  </c:pt>
                </c:numCache>
              </c:numRef>
            </c:plus>
            <c:minus>
              <c:numRef>
                <c:f>Feuil2!$M$81:$W$81</c:f>
                <c:numCache>
                  <c:formatCode>General</c:formatCode>
                  <c:ptCount val="11"/>
                  <c:pt idx="0">
                    <c:v>0.94899999999999995</c:v>
                  </c:pt>
                  <c:pt idx="1">
                    <c:v>1.2689999999999999</c:v>
                  </c:pt>
                  <c:pt idx="2">
                    <c:v>1.0820000000000001</c:v>
                  </c:pt>
                  <c:pt idx="3">
                    <c:v>0.89300000000000002</c:v>
                  </c:pt>
                  <c:pt idx="4">
                    <c:v>1.1879999999999999</c:v>
                  </c:pt>
                  <c:pt idx="5">
                    <c:v>1.2669999999999999</c:v>
                  </c:pt>
                  <c:pt idx="6">
                    <c:v>1.1220000000000001</c:v>
                  </c:pt>
                  <c:pt idx="7">
                    <c:v>0.85499999999999998</c:v>
                  </c:pt>
                  <c:pt idx="8">
                    <c:v>1.038</c:v>
                  </c:pt>
                  <c:pt idx="9">
                    <c:v>1.345</c:v>
                  </c:pt>
                  <c:pt idx="10">
                    <c:v>0.997</c:v>
                  </c:pt>
                </c:numCache>
              </c:numRef>
            </c:minus>
            <c:spPr>
              <a:noFill/>
              <a:ln w="9525" cap="flat" cmpd="sng" algn="ctr">
                <a:solidFill>
                  <a:schemeClr val="tx1">
                    <a:lumMod val="65000"/>
                    <a:lumOff val="35000"/>
                  </a:schemeClr>
                </a:solidFill>
                <a:round/>
              </a:ln>
              <a:effectLst/>
            </c:spPr>
          </c:errBars>
          <c:cat>
            <c:strRef>
              <c:f>Feuil2!$B$79:$L$79</c:f>
              <c:strCache>
                <c:ptCount val="11"/>
                <c:pt idx="0">
                  <c:v>STRATEGIES ARGUMENTATIVES</c:v>
                </c:pt>
                <c:pt idx="1">
                  <c:v>DEMYSTIFICATION FAKE NEWS</c:v>
                </c:pt>
                <c:pt idx="2">
                  <c:v>UTILISATION ECHELLE DE PREUVES</c:v>
                </c:pt>
                <c:pt idx="3">
                  <c:v>IDENTIFICATION ET ANALYSE CRITIQUE DE SOURCES</c:v>
                </c:pt>
                <c:pt idx="4">
                  <c:v>ILLUSTRATION MANIF BIAIS COGNITIFS</c:v>
                </c:pt>
                <c:pt idx="5">
                  <c:v>TÂCHES A CHAMPS OUVERTS</c:v>
                </c:pt>
                <c:pt idx="6">
                  <c:v>PROBLEMES  AUTHENTIQUES</c:v>
                </c:pt>
                <c:pt idx="7">
                  <c:v>ETUDE CRITIQUE PHENO PARA ET PS</c:v>
                </c:pt>
                <c:pt idx="8">
                  <c:v>PBM AVANTAGE QUE RAPPELER CONTENU ACQUIS</c:v>
                </c:pt>
                <c:pt idx="9">
                  <c:v>PBM PLUSIEURS SOLUTIONS </c:v>
                </c:pt>
                <c:pt idx="10">
                  <c:v>EXPLICATION RAISONNEMENT </c:v>
                </c:pt>
              </c:strCache>
            </c:strRef>
          </c:cat>
          <c:val>
            <c:numRef>
              <c:f>Feuil2!$B$81:$L$81</c:f>
              <c:numCache>
                <c:formatCode>0.00</c:formatCode>
                <c:ptCount val="11"/>
                <c:pt idx="0">
                  <c:v>3.1429999999999998</c:v>
                </c:pt>
                <c:pt idx="1">
                  <c:v>2.9289999999999998</c:v>
                </c:pt>
                <c:pt idx="2">
                  <c:v>2.3570000000000002</c:v>
                </c:pt>
                <c:pt idx="3">
                  <c:v>4.2140000000000004</c:v>
                </c:pt>
                <c:pt idx="4">
                  <c:v>2.786</c:v>
                </c:pt>
                <c:pt idx="5">
                  <c:v>2.714</c:v>
                </c:pt>
                <c:pt idx="6">
                  <c:v>3.214</c:v>
                </c:pt>
                <c:pt idx="7">
                  <c:v>1.5</c:v>
                </c:pt>
                <c:pt idx="8">
                  <c:v>3</c:v>
                </c:pt>
                <c:pt idx="9">
                  <c:v>2.5</c:v>
                </c:pt>
                <c:pt idx="10">
                  <c:v>3.9289999999999998</c:v>
                </c:pt>
              </c:numCache>
            </c:numRef>
          </c:val>
          <c:extLst>
            <c:ext xmlns:c16="http://schemas.microsoft.com/office/drawing/2014/chart" uri="{C3380CC4-5D6E-409C-BE32-E72D297353CC}">
              <c16:uniqueId val="{00000016-C4CB-49F3-926D-5C66A208C3D2}"/>
            </c:ext>
          </c:extLst>
        </c:ser>
        <c:dLbls>
          <c:showLegendKey val="0"/>
          <c:showVal val="0"/>
          <c:showCatName val="0"/>
          <c:showSerName val="0"/>
          <c:showPercent val="0"/>
          <c:showBubbleSize val="0"/>
        </c:dLbls>
        <c:gapWidth val="219"/>
        <c:overlap val="-27"/>
        <c:axId val="2031813631"/>
        <c:axId val="2031815295"/>
      </c:barChart>
      <c:catAx>
        <c:axId val="2031813631"/>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fr-FR" sz="1800"/>
                  <a:t>DIFFÉRENTS TYPES DE</a:t>
                </a:r>
                <a:r>
                  <a:rPr lang="fr-FR" sz="1800" baseline="0"/>
                  <a:t> CONTENUS EN LIEN AVEC L'EC</a:t>
                </a:r>
                <a:endParaRPr lang="fr-FR"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2031815295"/>
        <c:crosses val="autoZero"/>
        <c:auto val="1"/>
        <c:lblAlgn val="ctr"/>
        <c:lblOffset val="100"/>
        <c:noMultiLvlLbl val="0"/>
      </c:catAx>
      <c:valAx>
        <c:axId val="2031815295"/>
        <c:scaling>
          <c:orientation val="minMax"/>
          <c:max val="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NIVEAU DE FRÉQUENCE MOYEN DE MISE EN PLACE DE  DIFFÉRENTS TYPES DE CONTENUS EN</a:t>
                </a:r>
                <a:r>
                  <a:rPr lang="fr-FR" baseline="0"/>
                  <a:t> LIEN AVEC L'EC</a:t>
                </a:r>
                <a:endParaRPr lang="fr-FR"/>
              </a:p>
            </c:rich>
          </c:tx>
          <c:layout>
            <c:manualLayout>
              <c:xMode val="edge"/>
              <c:yMode val="edge"/>
              <c:x val="1.0091452797726165E-2"/>
              <c:y val="2.8551226157229489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31813631"/>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fr-FR" sz="1800" dirty="0">
                <a:latin typeface="Arial" panose="020B0604020202020204" pitchFamily="34" charset="0"/>
                <a:cs typeface="Arial" panose="020B0604020202020204" pitchFamily="34" charset="0"/>
              </a:rPr>
              <a:t>REPARTITION</a:t>
            </a:r>
            <a:r>
              <a:rPr lang="fr-FR" sz="1800" baseline="0" dirty="0">
                <a:latin typeface="Arial" panose="020B0604020202020204" pitchFamily="34" charset="0"/>
                <a:cs typeface="Arial" panose="020B0604020202020204" pitchFamily="34" charset="0"/>
              </a:rPr>
              <a:t> </a:t>
            </a:r>
          </a:p>
          <a:p>
            <a:pPr>
              <a:defRPr/>
            </a:pPr>
            <a:r>
              <a:rPr lang="fr-FR" sz="1800" baseline="0" dirty="0">
                <a:latin typeface="Arial" panose="020B0604020202020204" pitchFamily="34" charset="0"/>
                <a:cs typeface="Arial" panose="020B0604020202020204" pitchFamily="34" charset="0"/>
              </a:rPr>
              <a:t>PAR GENRE</a:t>
            </a:r>
            <a:endParaRPr lang="fr-FR" sz="1800" dirty="0">
              <a:latin typeface="Arial" panose="020B0604020202020204" pitchFamily="34" charset="0"/>
              <a:cs typeface="Arial" panose="020B0604020202020204" pitchFamily="34" charset="0"/>
            </a:endParaRPr>
          </a:p>
        </c:rich>
      </c:tx>
      <c:layout>
        <c:manualLayout>
          <c:xMode val="edge"/>
          <c:yMode val="edge"/>
          <c:x val="0.5424423136880151"/>
          <c:y val="4.1998667587009694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répartition par genre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008-431D-AED2-4A51FE209D8E}"/>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008-431D-AED2-4A51FE209D8E}"/>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008-431D-AED2-4A51FE209D8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1008-431D-AED2-4A51FE209D8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1008-431D-AED2-4A51FE209D8E}"/>
                </c:ext>
              </c:extLst>
            </c:dLbl>
            <c:dLbl>
              <c:idx val="2"/>
              <c:layout>
                <c:manualLayout>
                  <c:x val="-4.6370964879166719E-2"/>
                  <c:y val="2.672642482809706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008-431D-AED2-4A51FE209D8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Femme</c:v>
                </c:pt>
                <c:pt idx="1">
                  <c:v>Homme</c:v>
                </c:pt>
                <c:pt idx="2">
                  <c:v>Non spécifié</c:v>
                </c:pt>
              </c:strCache>
            </c:strRef>
          </c:cat>
          <c:val>
            <c:numRef>
              <c:f>Feuil1!$B$2:$B$4</c:f>
              <c:numCache>
                <c:formatCode>General</c:formatCode>
                <c:ptCount val="3"/>
                <c:pt idx="0">
                  <c:v>67</c:v>
                </c:pt>
                <c:pt idx="1">
                  <c:v>29</c:v>
                </c:pt>
                <c:pt idx="2">
                  <c:v>4</c:v>
                </c:pt>
              </c:numCache>
            </c:numRef>
          </c:val>
          <c:extLst>
            <c:ext xmlns:c16="http://schemas.microsoft.com/office/drawing/2014/chart" uri="{C3380CC4-5D6E-409C-BE32-E72D297353CC}">
              <c16:uniqueId val="{00000008-1008-431D-AED2-4A51FE209D8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dirty="0"/>
              <a:t>NIVEAU</a:t>
            </a:r>
            <a:r>
              <a:rPr lang="fr-FR" sz="1800" baseline="0" dirty="0"/>
              <a:t> D'ADHÉSION MOYEN AUX DIFFÉRENTES MESURES </a:t>
            </a:r>
            <a:r>
              <a:rPr lang="fr-FR" sz="1800" b="1" baseline="0" dirty="0"/>
              <a:t>D'EFFICACITÉ DE LA FORMATION</a:t>
            </a:r>
            <a:r>
              <a:rPr lang="fr-FR" sz="1800" baseline="0" dirty="0"/>
              <a:t> EN FONCTION DU TEMPS DE MESURE </a:t>
            </a:r>
            <a:endParaRPr lang="fr-FR"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Feuil2!$A$75</c:f>
              <c:strCache>
                <c:ptCount val="1"/>
                <c:pt idx="0">
                  <c:v>PREFORMATION (T0)</c:v>
                </c:pt>
              </c:strCache>
            </c:strRef>
          </c:tx>
          <c:spPr>
            <a:solidFill>
              <a:srgbClr val="ACD7CA"/>
            </a:solidFill>
            <a:ln>
              <a:solidFill>
                <a:srgbClr val="ACD7CA"/>
              </a:solidFill>
            </a:ln>
            <a:effectLst/>
          </c:spPr>
          <c:invertIfNegative val="0"/>
          <c:dLbls>
            <c:dLbl>
              <c:idx val="0"/>
              <c:tx>
                <c:rich>
                  <a:bodyPr/>
                  <a:lstStyle/>
                  <a:p>
                    <a:fld id="{6AD52ACA-04AF-40BE-9890-22A81076FBBC}"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5D-44F9-9818-4E727AC02820}"/>
                </c:ext>
              </c:extLst>
            </c:dLbl>
            <c:dLbl>
              <c:idx val="1"/>
              <c:tx>
                <c:rich>
                  <a:bodyPr/>
                  <a:lstStyle/>
                  <a:p>
                    <a:fld id="{E3BBB976-9939-492E-9D8D-4ECD34E42537}"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5D-44F9-9818-4E727AC02820}"/>
                </c:ext>
              </c:extLst>
            </c:dLbl>
            <c:dLbl>
              <c:idx val="2"/>
              <c:tx>
                <c:rich>
                  <a:bodyPr/>
                  <a:lstStyle/>
                  <a:p>
                    <a:fld id="{2399B01B-C03B-4C8B-93C0-5BC28AD7E2A9}"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5D-44F9-9818-4E727AC028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Feuil2!$E$75:$G$75</c:f>
                <c:numCache>
                  <c:formatCode>General</c:formatCode>
                  <c:ptCount val="3"/>
                  <c:pt idx="0">
                    <c:v>0.84699999999999998</c:v>
                  </c:pt>
                  <c:pt idx="1">
                    <c:v>1.466</c:v>
                  </c:pt>
                  <c:pt idx="2">
                    <c:v>1.8520000000000001</c:v>
                  </c:pt>
                </c:numCache>
              </c:numRef>
            </c:plus>
            <c:minus>
              <c:numRef>
                <c:f>Feuil2!$E$75:$G$75</c:f>
                <c:numCache>
                  <c:formatCode>General</c:formatCode>
                  <c:ptCount val="3"/>
                  <c:pt idx="0">
                    <c:v>0.84699999999999998</c:v>
                  </c:pt>
                  <c:pt idx="1">
                    <c:v>1.466</c:v>
                  </c:pt>
                  <c:pt idx="2">
                    <c:v>1.8520000000000001</c:v>
                  </c:pt>
                </c:numCache>
              </c:numRef>
            </c:minus>
            <c:spPr>
              <a:noFill/>
              <a:ln w="9525" cap="flat" cmpd="sng" algn="ctr">
                <a:solidFill>
                  <a:schemeClr val="tx1">
                    <a:lumMod val="65000"/>
                    <a:lumOff val="35000"/>
                  </a:schemeClr>
                </a:solidFill>
                <a:round/>
              </a:ln>
              <a:effectLst/>
            </c:spPr>
          </c:errBars>
          <c:cat>
            <c:strRef>
              <c:f>Feuil2!$B$74:$D$74</c:f>
              <c:strCache>
                <c:ptCount val="3"/>
                <c:pt idx="0">
                  <c:v>PREVISION AUTRE FORMATION POUR ENSEIGNER EC</c:v>
                </c:pt>
                <c:pt idx="1">
                  <c:v>SENTIMENT D'ÊTRE FORME A L'EC </c:v>
                </c:pt>
                <c:pt idx="2">
                  <c:v>SENTIMENT D'ÊTRE FORME A L'ENSEIGNEMENT DE L'EC </c:v>
                </c:pt>
              </c:strCache>
            </c:strRef>
          </c:cat>
          <c:val>
            <c:numRef>
              <c:f>Feuil2!$B$75:$D$75</c:f>
              <c:numCache>
                <c:formatCode>0.00</c:formatCode>
                <c:ptCount val="3"/>
                <c:pt idx="0">
                  <c:v>6.25</c:v>
                </c:pt>
                <c:pt idx="1">
                  <c:v>4.1740000000000004</c:v>
                </c:pt>
                <c:pt idx="2">
                  <c:v>3.609</c:v>
                </c:pt>
              </c:numCache>
            </c:numRef>
          </c:val>
          <c:extLst>
            <c:ext xmlns:c16="http://schemas.microsoft.com/office/drawing/2014/chart" uri="{C3380CC4-5D6E-409C-BE32-E72D297353CC}">
              <c16:uniqueId val="{00000003-AF5D-44F9-9818-4E727AC02820}"/>
            </c:ext>
          </c:extLst>
        </c:ser>
        <c:ser>
          <c:idx val="1"/>
          <c:order val="1"/>
          <c:tx>
            <c:strRef>
              <c:f>Feuil2!$A$76</c:f>
              <c:strCache>
                <c:ptCount val="1"/>
                <c:pt idx="0">
                  <c:v>POST-FORMATION (T1) </c:v>
                </c:pt>
              </c:strCache>
            </c:strRef>
          </c:tx>
          <c:spPr>
            <a:solidFill>
              <a:srgbClr val="3494BA"/>
            </a:solidFill>
            <a:ln>
              <a:solidFill>
                <a:srgbClr val="3494BA"/>
              </a:solidFill>
            </a:ln>
            <a:effectLst/>
          </c:spPr>
          <c:invertIfNegative val="0"/>
          <c:dLbls>
            <c:dLbl>
              <c:idx val="0"/>
              <c:tx>
                <c:rich>
                  <a:bodyPr/>
                  <a:lstStyle/>
                  <a:p>
                    <a:fld id="{91D0F2EF-F9D2-43D1-9AC9-17CEDA5A6382}"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F5D-44F9-9818-4E727AC02820}"/>
                </c:ext>
              </c:extLst>
            </c:dLbl>
            <c:dLbl>
              <c:idx val="1"/>
              <c:tx>
                <c:rich>
                  <a:bodyPr/>
                  <a:lstStyle/>
                  <a:p>
                    <a:fld id="{79691D1E-ED52-46CD-83C6-734401DEFE37}"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F5D-44F9-9818-4E727AC02820}"/>
                </c:ext>
              </c:extLst>
            </c:dLbl>
            <c:dLbl>
              <c:idx val="2"/>
              <c:tx>
                <c:rich>
                  <a:bodyPr/>
                  <a:lstStyle/>
                  <a:p>
                    <a:fld id="{7A042B43-D819-4DC7-A0B5-B98CA585D440}"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F5D-44F9-9818-4E727AC028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Feuil2!$E$76:$G$76</c:f>
                <c:numCache>
                  <c:formatCode>General</c:formatCode>
                  <c:ptCount val="3"/>
                  <c:pt idx="0">
                    <c:v>0.82499999999999996</c:v>
                  </c:pt>
                  <c:pt idx="1">
                    <c:v>1.0509999999999999</c:v>
                  </c:pt>
                  <c:pt idx="2">
                    <c:v>0.72599999999999998</c:v>
                  </c:pt>
                </c:numCache>
              </c:numRef>
            </c:plus>
            <c:minus>
              <c:numRef>
                <c:f>Feuil2!$E$76:$G$76</c:f>
                <c:numCache>
                  <c:formatCode>General</c:formatCode>
                  <c:ptCount val="3"/>
                  <c:pt idx="0">
                    <c:v>0.82499999999999996</c:v>
                  </c:pt>
                  <c:pt idx="1">
                    <c:v>1.0509999999999999</c:v>
                  </c:pt>
                  <c:pt idx="2">
                    <c:v>0.72599999999999998</c:v>
                  </c:pt>
                </c:numCache>
              </c:numRef>
            </c:minus>
            <c:spPr>
              <a:noFill/>
              <a:ln w="9525" cap="flat" cmpd="sng" algn="ctr">
                <a:solidFill>
                  <a:schemeClr val="tx1">
                    <a:lumMod val="65000"/>
                    <a:lumOff val="35000"/>
                  </a:schemeClr>
                </a:solidFill>
                <a:round/>
              </a:ln>
              <a:effectLst/>
            </c:spPr>
          </c:errBars>
          <c:cat>
            <c:strRef>
              <c:f>Feuil2!$B$74:$D$74</c:f>
              <c:strCache>
                <c:ptCount val="3"/>
                <c:pt idx="0">
                  <c:v>PREVISION AUTRE FORMATION POUR ENSEIGNER EC</c:v>
                </c:pt>
                <c:pt idx="1">
                  <c:v>SENTIMENT D'ÊTRE FORME A L'EC </c:v>
                </c:pt>
                <c:pt idx="2">
                  <c:v>SENTIMENT D'ÊTRE FORME A L'ENSEIGNEMENT DE L'EC </c:v>
                </c:pt>
              </c:strCache>
            </c:strRef>
          </c:cat>
          <c:val>
            <c:numRef>
              <c:f>Feuil2!$B$76:$D$76</c:f>
              <c:numCache>
                <c:formatCode>0.00</c:formatCode>
                <c:ptCount val="3"/>
                <c:pt idx="0">
                  <c:v>6.2859999999999996</c:v>
                </c:pt>
                <c:pt idx="1">
                  <c:v>5.2140000000000004</c:v>
                </c:pt>
                <c:pt idx="2">
                  <c:v>4.2859999999999996</c:v>
                </c:pt>
              </c:numCache>
            </c:numRef>
          </c:val>
          <c:extLst>
            <c:ext xmlns:c16="http://schemas.microsoft.com/office/drawing/2014/chart" uri="{C3380CC4-5D6E-409C-BE32-E72D297353CC}">
              <c16:uniqueId val="{00000007-AF5D-44F9-9818-4E727AC02820}"/>
            </c:ext>
          </c:extLst>
        </c:ser>
        <c:dLbls>
          <c:showLegendKey val="0"/>
          <c:showVal val="0"/>
          <c:showCatName val="0"/>
          <c:showSerName val="0"/>
          <c:showPercent val="0"/>
          <c:showBubbleSize val="0"/>
        </c:dLbls>
        <c:gapWidth val="219"/>
        <c:overlap val="-27"/>
        <c:axId val="2093861743"/>
        <c:axId val="2093859247"/>
      </c:barChart>
      <c:catAx>
        <c:axId val="2093861743"/>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fr-FR" sz="1800"/>
                  <a:t>EVALUATION DE L'EFFICACITE</a:t>
                </a:r>
                <a:r>
                  <a:rPr lang="fr-FR" sz="1800" baseline="0"/>
                  <a:t> DE LA FORMATION</a:t>
                </a:r>
                <a:endParaRPr lang="fr-FR"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2093859247"/>
        <c:crosses val="autoZero"/>
        <c:auto val="1"/>
        <c:lblAlgn val="ctr"/>
        <c:lblOffset val="100"/>
        <c:noMultiLvlLbl val="0"/>
      </c:catAx>
      <c:valAx>
        <c:axId val="2093859247"/>
        <c:scaling>
          <c:orientation val="minMax"/>
          <c:max val="7"/>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fr-FR" sz="1800"/>
                  <a:t>NIVEAU D'ADHÉSION MOYEN AUX DIFFÉRENTES MESURES D'EFFICACITÉ DE LA FORMATION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93861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NIVEAU</a:t>
            </a:r>
            <a:r>
              <a:rPr lang="en-US" sz="1800" baseline="0" dirty="0"/>
              <a:t> MOYEN DE </a:t>
            </a:r>
            <a:r>
              <a:rPr lang="en-US" sz="1800" b="1" baseline="0" dirty="0"/>
              <a:t>PERCEPTION DES PSEUDOSCIENCES</a:t>
            </a:r>
            <a:r>
              <a:rPr lang="en-US" sz="1800" baseline="0" dirty="0"/>
              <a:t> EN FONCTION DU TYPE DE FORMATION</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Feuil2!$B$87</c:f>
              <c:strCache>
                <c:ptCount val="1"/>
                <c:pt idx="0">
                  <c:v>PERCEPTION PSEUDOSCIENCES</c:v>
                </c:pt>
              </c:strCache>
            </c:strRef>
          </c:tx>
          <c:spPr>
            <a:solidFill>
              <a:schemeClr val="accent3">
                <a:lumMod val="60000"/>
                <a:lumOff val="40000"/>
              </a:schemeClr>
            </a:solidFill>
            <a:ln>
              <a:noFill/>
            </a:ln>
            <a:effectLst/>
          </c:spPr>
          <c:invertIfNegative val="0"/>
          <c:dPt>
            <c:idx val="0"/>
            <c:invertIfNegative val="0"/>
            <c:bubble3D val="0"/>
            <c:spPr>
              <a:solidFill>
                <a:schemeClr val="accent1"/>
              </a:solidFill>
              <a:ln>
                <a:solidFill>
                  <a:srgbClr val="6699FF"/>
                </a:solidFill>
              </a:ln>
              <a:effectLst/>
            </c:spPr>
            <c:extLst>
              <c:ext xmlns:c16="http://schemas.microsoft.com/office/drawing/2014/chart" uri="{C3380CC4-5D6E-409C-BE32-E72D297353CC}">
                <c16:uniqueId val="{00000000-9DEC-4945-B210-0D2E712B8EF1}"/>
              </c:ext>
            </c:extLst>
          </c:dPt>
          <c:dPt>
            <c:idx val="1"/>
            <c:invertIfNegative val="0"/>
            <c:bubble3D val="0"/>
            <c:spPr>
              <a:solidFill>
                <a:schemeClr val="accent3">
                  <a:lumMod val="60000"/>
                  <a:lumOff val="40000"/>
                </a:schemeClr>
              </a:solidFill>
              <a:ln>
                <a:solidFill>
                  <a:srgbClr val="FFFFFF"/>
                </a:solidFill>
              </a:ln>
              <a:effectLst/>
            </c:spPr>
            <c:extLst>
              <c:ext xmlns:c16="http://schemas.microsoft.com/office/drawing/2014/chart" uri="{C3380CC4-5D6E-409C-BE32-E72D297353CC}">
                <c16:uniqueId val="{00000001-9DEC-4945-B210-0D2E712B8EF1}"/>
              </c:ext>
            </c:extLst>
          </c:dPt>
          <c:dLbls>
            <c:dLbl>
              <c:idx val="0"/>
              <c:tx>
                <c:rich>
                  <a:bodyPr/>
                  <a:lstStyle/>
                  <a:p>
                    <a:fld id="{6AEDBBEA-C9A9-4CB1-B3F0-E99D67D65A2B}"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EC-4945-B210-0D2E712B8EF1}"/>
                </c:ext>
              </c:extLst>
            </c:dLbl>
            <c:dLbl>
              <c:idx val="1"/>
              <c:tx>
                <c:rich>
                  <a:bodyPr/>
                  <a:lstStyle/>
                  <a:p>
                    <a:fld id="{F6088DF8-C5C0-4DB8-975F-4FDD1B635E19}"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EC-4945-B210-0D2E712B8E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Feuil2!$C$88:$C$89</c:f>
                <c:numCache>
                  <c:formatCode>General</c:formatCode>
                  <c:ptCount val="2"/>
                  <c:pt idx="0">
                    <c:v>1.657</c:v>
                  </c:pt>
                  <c:pt idx="1">
                    <c:v>1.1160000000000001</c:v>
                  </c:pt>
                </c:numCache>
              </c:numRef>
            </c:plus>
            <c:minus>
              <c:numRef>
                <c:f>Feuil2!$C$88:$C$89</c:f>
                <c:numCache>
                  <c:formatCode>General</c:formatCode>
                  <c:ptCount val="2"/>
                  <c:pt idx="0">
                    <c:v>1.657</c:v>
                  </c:pt>
                  <c:pt idx="1">
                    <c:v>1.1160000000000001</c:v>
                  </c:pt>
                </c:numCache>
              </c:numRef>
            </c:minus>
            <c:spPr>
              <a:noFill/>
              <a:ln w="9525" cap="flat" cmpd="sng" algn="ctr">
                <a:solidFill>
                  <a:schemeClr val="tx1">
                    <a:lumMod val="65000"/>
                    <a:lumOff val="35000"/>
                  </a:schemeClr>
                </a:solidFill>
                <a:round/>
              </a:ln>
              <a:effectLst/>
            </c:spPr>
          </c:errBars>
          <c:cat>
            <c:strRef>
              <c:f>Feuil2!$A$88:$A$89</c:f>
              <c:strCache>
                <c:ptCount val="2"/>
                <c:pt idx="0">
                  <c:v>SCIENCES</c:v>
                </c:pt>
                <c:pt idx="1">
                  <c:v>PSEUDO</c:v>
                </c:pt>
              </c:strCache>
            </c:strRef>
          </c:cat>
          <c:val>
            <c:numRef>
              <c:f>Feuil2!$B$88:$B$89</c:f>
              <c:numCache>
                <c:formatCode>0.00</c:formatCode>
                <c:ptCount val="2"/>
                <c:pt idx="0">
                  <c:v>3.8</c:v>
                </c:pt>
                <c:pt idx="1">
                  <c:v>3.94</c:v>
                </c:pt>
              </c:numCache>
            </c:numRef>
          </c:val>
          <c:extLst>
            <c:ext xmlns:c16="http://schemas.microsoft.com/office/drawing/2014/chart" uri="{C3380CC4-5D6E-409C-BE32-E72D297353CC}">
              <c16:uniqueId val="{00000002-9DEC-4945-B210-0D2E712B8EF1}"/>
            </c:ext>
          </c:extLst>
        </c:ser>
        <c:dLbls>
          <c:showLegendKey val="0"/>
          <c:showVal val="0"/>
          <c:showCatName val="0"/>
          <c:showSerName val="0"/>
          <c:showPercent val="0"/>
          <c:showBubbleSize val="0"/>
        </c:dLbls>
        <c:gapWidth val="219"/>
        <c:overlap val="-27"/>
        <c:axId val="318959999"/>
        <c:axId val="318952095"/>
      </c:barChart>
      <c:catAx>
        <c:axId val="318959999"/>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sz="1600"/>
                  <a:t>TYPE</a:t>
                </a:r>
                <a:r>
                  <a:rPr lang="fr-FR" sz="1600" baseline="0"/>
                  <a:t> DE FORMATION</a:t>
                </a:r>
                <a:endParaRPr lang="fr-FR" sz="160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318952095"/>
        <c:crosses val="autoZero"/>
        <c:auto val="1"/>
        <c:lblAlgn val="ctr"/>
        <c:lblOffset val="100"/>
        <c:noMultiLvlLbl val="0"/>
      </c:catAx>
      <c:valAx>
        <c:axId val="318952095"/>
        <c:scaling>
          <c:orientation val="minMax"/>
          <c:max val="7"/>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sz="1400"/>
                  <a:t>NIVEAU MOYEN DE PERCEPTION DES PSEUDOSCIENCES </a:t>
                </a:r>
              </a:p>
            </c:rich>
          </c:tx>
          <c:layout>
            <c:manualLayout>
              <c:xMode val="edge"/>
              <c:yMode val="edge"/>
              <c:x val="2.3610216784717749E-2"/>
              <c:y val="0.2264380135762772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189599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NIVEAU MOYEN DE PERCEPTION DE </a:t>
            </a:r>
            <a:r>
              <a:rPr lang="en-US" sz="1800" b="1" dirty="0"/>
              <a:t>NECESSITE D'EXEMPLES PARA ET PS </a:t>
            </a:r>
            <a:r>
              <a:rPr lang="en-US" sz="1800" dirty="0"/>
              <a:t>EN FONCTION DU TYPE DE FORMATION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Feuil2!$B$92</c:f>
              <c:strCache>
                <c:ptCount val="1"/>
                <c:pt idx="0">
                  <c:v>NECESSITE EXEMPLES PARA ET PS </c:v>
                </c:pt>
              </c:strCache>
            </c:strRef>
          </c:tx>
          <c:spPr>
            <a:solidFill>
              <a:schemeClr val="accent3"/>
            </a:solidFill>
            <a:ln>
              <a:noFill/>
            </a:ln>
            <a:effectLst/>
          </c:spPr>
          <c:invertIfNegative val="0"/>
          <c:dPt>
            <c:idx val="0"/>
            <c:invertIfNegative val="0"/>
            <c:bubble3D val="0"/>
            <c:spPr>
              <a:solidFill>
                <a:schemeClr val="accent1"/>
              </a:solidFill>
              <a:ln>
                <a:solidFill>
                  <a:srgbClr val="6699FF"/>
                </a:solidFill>
              </a:ln>
              <a:effectLst/>
            </c:spPr>
            <c:extLst>
              <c:ext xmlns:c16="http://schemas.microsoft.com/office/drawing/2014/chart" uri="{C3380CC4-5D6E-409C-BE32-E72D297353CC}">
                <c16:uniqueId val="{00000000-DD8E-4AA5-85E0-4860EB497612}"/>
              </c:ext>
            </c:extLst>
          </c:dPt>
          <c:dPt>
            <c:idx val="1"/>
            <c:invertIfNegative val="0"/>
            <c:bubble3D val="0"/>
            <c:spPr>
              <a:solidFill>
                <a:schemeClr val="accent3">
                  <a:lumMod val="60000"/>
                  <a:lumOff val="40000"/>
                </a:schemeClr>
              </a:solidFill>
              <a:ln>
                <a:solidFill>
                  <a:srgbClr val="FFCC99"/>
                </a:solidFill>
              </a:ln>
              <a:effectLst/>
            </c:spPr>
            <c:extLst>
              <c:ext xmlns:c16="http://schemas.microsoft.com/office/drawing/2014/chart" uri="{C3380CC4-5D6E-409C-BE32-E72D297353CC}">
                <c16:uniqueId val="{00000001-DD8E-4AA5-85E0-4860EB497612}"/>
              </c:ext>
            </c:extLst>
          </c:dPt>
          <c:dLbls>
            <c:dLbl>
              <c:idx val="0"/>
              <c:tx>
                <c:rich>
                  <a:bodyPr/>
                  <a:lstStyle/>
                  <a:p>
                    <a:fld id="{C67F052A-8947-45F4-B31F-B18A63975145}"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8E-4AA5-85E0-4860EB497612}"/>
                </c:ext>
              </c:extLst>
            </c:dLbl>
            <c:dLbl>
              <c:idx val="1"/>
              <c:tx>
                <c:rich>
                  <a:bodyPr/>
                  <a:lstStyle/>
                  <a:p>
                    <a:fld id="{566C29A8-8895-4F9D-99EC-FC2D2A655A6A}"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8E-4AA5-85E0-4860EB4976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Feuil2!$C$93:$C$94</c:f>
                <c:numCache>
                  <c:formatCode>General</c:formatCode>
                  <c:ptCount val="2"/>
                  <c:pt idx="0">
                    <c:v>2.0619999999999998</c:v>
                  </c:pt>
                  <c:pt idx="1">
                    <c:v>1.9119999999999999</c:v>
                  </c:pt>
                </c:numCache>
              </c:numRef>
            </c:plus>
            <c:minus>
              <c:numRef>
                <c:f>Feuil2!$C$93:$C$94</c:f>
                <c:numCache>
                  <c:formatCode>General</c:formatCode>
                  <c:ptCount val="2"/>
                  <c:pt idx="0">
                    <c:v>2.0619999999999998</c:v>
                  </c:pt>
                  <c:pt idx="1">
                    <c:v>1.9119999999999999</c:v>
                  </c:pt>
                </c:numCache>
              </c:numRef>
            </c:minus>
            <c:spPr>
              <a:noFill/>
              <a:ln w="9525" cap="flat" cmpd="sng" algn="ctr">
                <a:solidFill>
                  <a:schemeClr val="tx1">
                    <a:lumMod val="65000"/>
                    <a:lumOff val="35000"/>
                  </a:schemeClr>
                </a:solidFill>
                <a:round/>
              </a:ln>
              <a:effectLst/>
            </c:spPr>
          </c:errBars>
          <c:cat>
            <c:strRef>
              <c:f>Feuil2!$A$93:$A$94</c:f>
              <c:strCache>
                <c:ptCount val="2"/>
                <c:pt idx="0">
                  <c:v>SCIENCES</c:v>
                </c:pt>
                <c:pt idx="1">
                  <c:v>PSEUDO</c:v>
                </c:pt>
              </c:strCache>
            </c:strRef>
          </c:cat>
          <c:val>
            <c:numRef>
              <c:f>Feuil2!$B$93:$B$94</c:f>
              <c:numCache>
                <c:formatCode>General</c:formatCode>
                <c:ptCount val="2"/>
                <c:pt idx="0">
                  <c:v>4.75</c:v>
                </c:pt>
                <c:pt idx="1">
                  <c:v>4.9000000000000004</c:v>
                </c:pt>
              </c:numCache>
            </c:numRef>
          </c:val>
          <c:extLst>
            <c:ext xmlns:c16="http://schemas.microsoft.com/office/drawing/2014/chart" uri="{C3380CC4-5D6E-409C-BE32-E72D297353CC}">
              <c16:uniqueId val="{00000002-DD8E-4AA5-85E0-4860EB497612}"/>
            </c:ext>
          </c:extLst>
        </c:ser>
        <c:dLbls>
          <c:showLegendKey val="0"/>
          <c:showVal val="0"/>
          <c:showCatName val="0"/>
          <c:showSerName val="0"/>
          <c:showPercent val="0"/>
          <c:showBubbleSize val="0"/>
        </c:dLbls>
        <c:gapWidth val="219"/>
        <c:overlap val="-27"/>
        <c:axId val="318964575"/>
        <c:axId val="318957503"/>
      </c:barChart>
      <c:catAx>
        <c:axId val="31896457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sz="1600"/>
                  <a:t>TYPE DE FORMATION</a:t>
                </a:r>
                <a:r>
                  <a:rPr lang="fr-FR" sz="1600" baseline="0"/>
                  <a:t> </a:t>
                </a:r>
                <a:endParaRPr lang="fr-FR" sz="160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318957503"/>
        <c:crosses val="autoZero"/>
        <c:auto val="1"/>
        <c:lblAlgn val="ctr"/>
        <c:lblOffset val="100"/>
        <c:noMultiLvlLbl val="0"/>
      </c:catAx>
      <c:valAx>
        <c:axId val="318957503"/>
        <c:scaling>
          <c:orientation val="minMax"/>
          <c:max val="7"/>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sz="1400"/>
                  <a:t>NIVEAU</a:t>
                </a:r>
                <a:r>
                  <a:rPr lang="fr-FR" sz="1400" baseline="0"/>
                  <a:t> MOYEN DE PERCEPTION DE NECESSITE D'EXEMPLES PARA ET PS </a:t>
                </a:r>
                <a:endParaRPr lang="fr-FR" sz="1400"/>
              </a:p>
            </c:rich>
          </c:tx>
          <c:layout>
            <c:manualLayout>
              <c:xMode val="edge"/>
              <c:yMode val="edge"/>
              <c:x val="2.3610216784717749E-2"/>
              <c:y val="0.2707575540195739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18964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dirty="0"/>
              <a:t>DEGRÉ MOYEN D'ACCORD D’UTILISATION DES</a:t>
            </a:r>
            <a:r>
              <a:rPr lang="fr-FR" sz="1800" baseline="0" dirty="0"/>
              <a:t> EXEMPLES PSEUDOSCIENTIFIQUES EN FORMATION EN FONCTION DU TYPE DE FORMATION SUIVIE</a:t>
            </a:r>
            <a:endParaRPr lang="fr-FR"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Feuil2!$A$96</c:f>
              <c:strCache>
                <c:ptCount val="1"/>
                <c:pt idx="0">
                  <c:v>SCIENCES </c:v>
                </c:pt>
              </c:strCache>
            </c:strRef>
          </c:tx>
          <c:spPr>
            <a:solidFill>
              <a:schemeClr val="accent1"/>
            </a:solidFill>
            <a:ln>
              <a:solidFill>
                <a:srgbClr val="6699FF"/>
              </a:solidFill>
            </a:ln>
            <a:effectLst/>
          </c:spPr>
          <c:invertIfNegative val="0"/>
          <c:dLbls>
            <c:dLbl>
              <c:idx val="0"/>
              <c:tx>
                <c:rich>
                  <a:bodyPr/>
                  <a:lstStyle/>
                  <a:p>
                    <a:fld id="{75D96831-632B-4B99-91DE-FD765D5E0E6D}"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BB-4289-89A6-D11372B53543}"/>
                </c:ext>
              </c:extLst>
            </c:dLbl>
            <c:dLbl>
              <c:idx val="1"/>
              <c:tx>
                <c:rich>
                  <a:bodyPr/>
                  <a:lstStyle/>
                  <a:p>
                    <a:fld id="{C96350BB-0A81-4DF5-B208-4CCE7E4A4547}"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BB-4289-89A6-D11372B53543}"/>
                </c:ext>
              </c:extLst>
            </c:dLbl>
            <c:dLbl>
              <c:idx val="2"/>
              <c:tx>
                <c:rich>
                  <a:bodyPr/>
                  <a:lstStyle/>
                  <a:p>
                    <a:fld id="{034F0D55-FCBB-40CE-AE8C-CD4F23553931}"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BB-4289-89A6-D11372B53543}"/>
                </c:ext>
              </c:extLst>
            </c:dLbl>
            <c:dLbl>
              <c:idx val="3"/>
              <c:tx>
                <c:rich>
                  <a:bodyPr/>
                  <a:lstStyle/>
                  <a:p>
                    <a:fld id="{2B5ED849-4135-4A29-9241-7B3D94648A64}"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6BB-4289-89A6-D11372B53543}"/>
                </c:ext>
              </c:extLst>
            </c:dLbl>
            <c:dLbl>
              <c:idx val="4"/>
              <c:tx>
                <c:rich>
                  <a:bodyPr/>
                  <a:lstStyle/>
                  <a:p>
                    <a:fld id="{B3F77B51-F4E6-40D9-B61E-60C35D3386AF}"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6BB-4289-89A6-D11372B535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Feuil2!$G$96:$K$96</c:f>
                <c:numCache>
                  <c:formatCode>General</c:formatCode>
                  <c:ptCount val="5"/>
                  <c:pt idx="0">
                    <c:v>2.2170000000000001</c:v>
                  </c:pt>
                  <c:pt idx="1">
                    <c:v>1.633</c:v>
                  </c:pt>
                  <c:pt idx="2">
                    <c:v>1.893</c:v>
                  </c:pt>
                  <c:pt idx="3">
                    <c:v>1.708</c:v>
                  </c:pt>
                  <c:pt idx="4">
                    <c:v>1.258</c:v>
                  </c:pt>
                </c:numCache>
              </c:numRef>
            </c:plus>
            <c:minus>
              <c:numRef>
                <c:f>Feuil2!$G$96:$K$96</c:f>
                <c:numCache>
                  <c:formatCode>General</c:formatCode>
                  <c:ptCount val="5"/>
                  <c:pt idx="0">
                    <c:v>2.2170000000000001</c:v>
                  </c:pt>
                  <c:pt idx="1">
                    <c:v>1.633</c:v>
                  </c:pt>
                  <c:pt idx="2">
                    <c:v>1.893</c:v>
                  </c:pt>
                  <c:pt idx="3">
                    <c:v>1.708</c:v>
                  </c:pt>
                  <c:pt idx="4">
                    <c:v>1.258</c:v>
                  </c:pt>
                </c:numCache>
              </c:numRef>
            </c:minus>
            <c:spPr>
              <a:noFill/>
              <a:ln w="9525" cap="flat" cmpd="sng" algn="ctr">
                <a:solidFill>
                  <a:schemeClr val="tx1">
                    <a:lumMod val="65000"/>
                    <a:lumOff val="35000"/>
                  </a:schemeClr>
                </a:solidFill>
                <a:round/>
              </a:ln>
              <a:effectLst/>
            </c:spPr>
          </c:errBars>
          <c:cat>
            <c:strRef>
              <c:f>Feuil2!$B$95:$F$95</c:f>
              <c:strCache>
                <c:ptCount val="5"/>
                <c:pt idx="0">
                  <c:v>QUESTIONNEMENT ELEVES SUR ADHESION CROY PARA ET PS</c:v>
                </c:pt>
                <c:pt idx="1">
                  <c:v>IDENTIFICATION PHENO PARA ET PS SPE </c:v>
                </c:pt>
                <c:pt idx="2">
                  <c:v>ANALYSE DES PHENOS PARA ET PS </c:v>
                </c:pt>
                <c:pt idx="3">
                  <c:v>PAS NECESSAIRE EX PARA ET PS POUR DEV EC</c:v>
                </c:pt>
                <c:pt idx="4">
                  <c:v>ENSEIGN EC PASSE PAR ETUDE CRITIQUE PHENO PARA ET PS </c:v>
                </c:pt>
              </c:strCache>
            </c:strRef>
          </c:cat>
          <c:val>
            <c:numRef>
              <c:f>Feuil2!$B$96:$F$96</c:f>
              <c:numCache>
                <c:formatCode>0.00</c:formatCode>
                <c:ptCount val="5"/>
                <c:pt idx="0">
                  <c:v>4.2</c:v>
                </c:pt>
                <c:pt idx="1">
                  <c:v>3</c:v>
                </c:pt>
                <c:pt idx="2">
                  <c:v>3.75</c:v>
                </c:pt>
                <c:pt idx="3">
                  <c:v>5.25</c:v>
                </c:pt>
                <c:pt idx="4">
                  <c:v>2.75</c:v>
                </c:pt>
              </c:numCache>
            </c:numRef>
          </c:val>
          <c:extLst>
            <c:ext xmlns:c16="http://schemas.microsoft.com/office/drawing/2014/chart" uri="{C3380CC4-5D6E-409C-BE32-E72D297353CC}">
              <c16:uniqueId val="{00000005-36BB-4289-89A6-D11372B53543}"/>
            </c:ext>
          </c:extLst>
        </c:ser>
        <c:ser>
          <c:idx val="1"/>
          <c:order val="1"/>
          <c:tx>
            <c:strRef>
              <c:f>Feuil2!$A$97</c:f>
              <c:strCache>
                <c:ptCount val="1"/>
                <c:pt idx="0">
                  <c:v>PSEUDOSCIENCES</c:v>
                </c:pt>
              </c:strCache>
            </c:strRef>
          </c:tx>
          <c:spPr>
            <a:solidFill>
              <a:schemeClr val="accent3">
                <a:lumMod val="40000"/>
                <a:lumOff val="60000"/>
              </a:schemeClr>
            </a:solidFill>
            <a:ln>
              <a:noFill/>
            </a:ln>
            <a:effectLst/>
          </c:spPr>
          <c:invertIfNegative val="0"/>
          <c:dLbls>
            <c:dLbl>
              <c:idx val="0"/>
              <c:tx>
                <c:rich>
                  <a:bodyPr/>
                  <a:lstStyle/>
                  <a:p>
                    <a:fld id="{ECD61D8F-821B-4119-A18E-69412182A88E}"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6BB-4289-89A6-D11372B53543}"/>
                </c:ext>
              </c:extLst>
            </c:dLbl>
            <c:dLbl>
              <c:idx val="1"/>
              <c:tx>
                <c:rich>
                  <a:bodyPr/>
                  <a:lstStyle/>
                  <a:p>
                    <a:fld id="{D3E70059-F6CE-46B7-8930-6E1E1C3A1892}"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6BB-4289-89A6-D11372B53543}"/>
                </c:ext>
              </c:extLst>
            </c:dLbl>
            <c:dLbl>
              <c:idx val="2"/>
              <c:tx>
                <c:rich>
                  <a:bodyPr/>
                  <a:lstStyle/>
                  <a:p>
                    <a:fld id="{603B627F-D7E2-4D18-9E91-CBC017333600}"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6BB-4289-89A6-D11372B53543}"/>
                </c:ext>
              </c:extLst>
            </c:dLbl>
            <c:dLbl>
              <c:idx val="3"/>
              <c:tx>
                <c:rich>
                  <a:bodyPr/>
                  <a:lstStyle/>
                  <a:p>
                    <a:fld id="{733C2968-6DBD-4AB0-8273-C909517BE13C}"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6BB-4289-89A6-D11372B53543}"/>
                </c:ext>
              </c:extLst>
            </c:dLbl>
            <c:dLbl>
              <c:idx val="4"/>
              <c:tx>
                <c:rich>
                  <a:bodyPr/>
                  <a:lstStyle/>
                  <a:p>
                    <a:fld id="{30A52E20-B1FA-4421-99EA-1623FA30226C}"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6BB-4289-89A6-D11372B535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Feuil2!$G$97:$K$97</c:f>
                <c:numCache>
                  <c:formatCode>General</c:formatCode>
                  <c:ptCount val="5"/>
                  <c:pt idx="0">
                    <c:v>1.7509999999999999</c:v>
                  </c:pt>
                  <c:pt idx="1">
                    <c:v>1.595</c:v>
                  </c:pt>
                  <c:pt idx="2">
                    <c:v>1.43</c:v>
                  </c:pt>
                  <c:pt idx="3">
                    <c:v>1.8859999999999999</c:v>
                  </c:pt>
                  <c:pt idx="4">
                    <c:v>1.43</c:v>
                  </c:pt>
                </c:numCache>
              </c:numRef>
            </c:plus>
            <c:minus>
              <c:numRef>
                <c:f>Feuil2!$G$97:$K$97</c:f>
                <c:numCache>
                  <c:formatCode>General</c:formatCode>
                  <c:ptCount val="5"/>
                  <c:pt idx="0">
                    <c:v>1.7509999999999999</c:v>
                  </c:pt>
                  <c:pt idx="1">
                    <c:v>1.595</c:v>
                  </c:pt>
                  <c:pt idx="2">
                    <c:v>1.43</c:v>
                  </c:pt>
                  <c:pt idx="3">
                    <c:v>1.8859999999999999</c:v>
                  </c:pt>
                  <c:pt idx="4">
                    <c:v>1.43</c:v>
                  </c:pt>
                </c:numCache>
              </c:numRef>
            </c:minus>
            <c:spPr>
              <a:noFill/>
              <a:ln w="9525" cap="flat" cmpd="sng" algn="ctr">
                <a:solidFill>
                  <a:schemeClr val="tx1">
                    <a:lumMod val="65000"/>
                    <a:lumOff val="35000"/>
                  </a:schemeClr>
                </a:solidFill>
                <a:round/>
              </a:ln>
              <a:effectLst/>
            </c:spPr>
          </c:errBars>
          <c:cat>
            <c:strRef>
              <c:f>Feuil2!$B$95:$F$95</c:f>
              <c:strCache>
                <c:ptCount val="5"/>
                <c:pt idx="0">
                  <c:v>QUESTIONNEMENT ELEVES SUR ADHESION CROY PARA ET PS</c:v>
                </c:pt>
                <c:pt idx="1">
                  <c:v>IDENTIFICATION PHENO PARA ET PS SPE </c:v>
                </c:pt>
                <c:pt idx="2">
                  <c:v>ANALYSE DES PHENOS PARA ET PS </c:v>
                </c:pt>
                <c:pt idx="3">
                  <c:v>PAS NECESSAIRE EX PARA ET PS POUR DEV EC</c:v>
                </c:pt>
                <c:pt idx="4">
                  <c:v>ENSEIGN EC PASSE PAR ETUDE CRITIQUE PHENO PARA ET PS </c:v>
                </c:pt>
              </c:strCache>
            </c:strRef>
          </c:cat>
          <c:val>
            <c:numRef>
              <c:f>Feuil2!$B$97:$F$97</c:f>
              <c:numCache>
                <c:formatCode>0.00</c:formatCode>
                <c:ptCount val="5"/>
                <c:pt idx="0">
                  <c:v>3.8</c:v>
                </c:pt>
                <c:pt idx="1">
                  <c:v>3.9</c:v>
                </c:pt>
                <c:pt idx="2">
                  <c:v>3.6</c:v>
                </c:pt>
                <c:pt idx="3">
                  <c:v>5</c:v>
                </c:pt>
                <c:pt idx="4">
                  <c:v>3.4</c:v>
                </c:pt>
              </c:numCache>
            </c:numRef>
          </c:val>
          <c:extLst>
            <c:ext xmlns:c16="http://schemas.microsoft.com/office/drawing/2014/chart" uri="{C3380CC4-5D6E-409C-BE32-E72D297353CC}">
              <c16:uniqueId val="{0000000B-36BB-4289-89A6-D11372B53543}"/>
            </c:ext>
          </c:extLst>
        </c:ser>
        <c:dLbls>
          <c:showLegendKey val="0"/>
          <c:showVal val="0"/>
          <c:showCatName val="0"/>
          <c:showSerName val="0"/>
          <c:showPercent val="0"/>
          <c:showBubbleSize val="0"/>
        </c:dLbls>
        <c:gapWidth val="219"/>
        <c:overlap val="-27"/>
        <c:axId val="523094287"/>
        <c:axId val="523105935"/>
      </c:barChart>
      <c:catAx>
        <c:axId val="523094287"/>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fr-FR" sz="1800"/>
                  <a:t>TYPES</a:t>
                </a:r>
                <a:r>
                  <a:rPr lang="fr-FR" sz="1800" baseline="0"/>
                  <a:t> D'ACTIVITÉS PARANORMALES ET PSEUDOSCIENTIFIQUES</a:t>
                </a:r>
                <a:endParaRPr lang="fr-FR"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23105935"/>
        <c:crosses val="autoZero"/>
        <c:auto val="1"/>
        <c:lblAlgn val="ctr"/>
        <c:lblOffset val="100"/>
        <c:noMultiLvlLbl val="0"/>
      </c:catAx>
      <c:valAx>
        <c:axId val="523105935"/>
        <c:scaling>
          <c:orientation val="minMax"/>
          <c:max val="7"/>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sz="1600" dirty="0"/>
                  <a:t>DEGRÉ MOYEN D'ACCORD AVEC</a:t>
                </a:r>
                <a:r>
                  <a:rPr lang="fr-FR" sz="1600" baseline="0" dirty="0"/>
                  <a:t> LA MISE EN PLACE DES DIFFERENTS TYPES D'ACTIVITÉS PARA ET PS</a:t>
                </a:r>
                <a:r>
                  <a:rPr lang="fr-FR" sz="1600" dirty="0"/>
                  <a:t> </a:t>
                </a:r>
              </a:p>
            </c:rich>
          </c:tx>
          <c:layout>
            <c:manualLayout>
              <c:xMode val="edge"/>
              <c:yMode val="edge"/>
              <c:x val="7.4805505685218432E-3"/>
              <c:y val="0.1094306823120382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23094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a:t>GROUPE AYANT SUIVI LES ATELIERS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Feuil1!$CO$61</c:f>
              <c:strCache>
                <c:ptCount val="1"/>
                <c:pt idx="0">
                  <c:v>Début d'année</c:v>
                </c:pt>
              </c:strCache>
            </c:strRef>
          </c:tx>
          <c:spPr>
            <a:solidFill>
              <a:schemeClr val="accent1"/>
            </a:solidFill>
            <a:ln>
              <a:noFill/>
            </a:ln>
            <a:effectLst/>
          </c:spPr>
          <c:invertIfNegative val="0"/>
          <c:cat>
            <c:strRef>
              <c:f>Feuil1!$CP$60:$CW$60</c:f>
              <c:strCache>
                <c:ptCount val="8"/>
                <c:pt idx="0">
                  <c:v>Théories du complot</c:v>
                </c:pt>
                <c:pt idx="1">
                  <c:v>Religion</c:v>
                </c:pt>
                <c:pt idx="2">
                  <c:v>Pouvoirs psychiques</c:v>
                </c:pt>
                <c:pt idx="3">
                  <c:v>Sorcellerie</c:v>
                </c:pt>
                <c:pt idx="4">
                  <c:v>Superstition</c:v>
                </c:pt>
                <c:pt idx="5">
                  <c:v>Spiritualisme</c:v>
                </c:pt>
                <c:pt idx="6">
                  <c:v>Êtres surnaturels</c:v>
                </c:pt>
                <c:pt idx="7">
                  <c:v>Précognition/voyance</c:v>
                </c:pt>
              </c:strCache>
            </c:strRef>
          </c:cat>
          <c:val>
            <c:numRef>
              <c:f>Feuil1!$CP$61:$CW$61</c:f>
              <c:numCache>
                <c:formatCode>General</c:formatCode>
                <c:ptCount val="8"/>
                <c:pt idx="0">
                  <c:v>2.9411428571428568</c:v>
                </c:pt>
                <c:pt idx="1">
                  <c:v>4.5</c:v>
                </c:pt>
                <c:pt idx="2">
                  <c:v>1.84</c:v>
                </c:pt>
                <c:pt idx="3">
                  <c:v>2.3199999999999998</c:v>
                </c:pt>
                <c:pt idx="4">
                  <c:v>1.5</c:v>
                </c:pt>
                <c:pt idx="5">
                  <c:v>3.08</c:v>
                </c:pt>
                <c:pt idx="6">
                  <c:v>3.26</c:v>
                </c:pt>
                <c:pt idx="7">
                  <c:v>3.08</c:v>
                </c:pt>
              </c:numCache>
            </c:numRef>
          </c:val>
          <c:extLst>
            <c:ext xmlns:c16="http://schemas.microsoft.com/office/drawing/2014/chart" uri="{C3380CC4-5D6E-409C-BE32-E72D297353CC}">
              <c16:uniqueId val="{00000000-3E70-4614-8CF6-5AF599CC236D}"/>
            </c:ext>
          </c:extLst>
        </c:ser>
        <c:ser>
          <c:idx val="1"/>
          <c:order val="1"/>
          <c:tx>
            <c:strRef>
              <c:f>Feuil1!$CO$62</c:f>
              <c:strCache>
                <c:ptCount val="1"/>
                <c:pt idx="0">
                  <c:v>Fin d'année </c:v>
                </c:pt>
              </c:strCache>
            </c:strRef>
          </c:tx>
          <c:spPr>
            <a:solidFill>
              <a:schemeClr val="accent2"/>
            </a:solidFill>
            <a:ln>
              <a:noFill/>
            </a:ln>
            <a:effectLst/>
          </c:spPr>
          <c:invertIfNegative val="0"/>
          <c:cat>
            <c:strRef>
              <c:f>Feuil1!$CP$60:$CW$60</c:f>
              <c:strCache>
                <c:ptCount val="8"/>
                <c:pt idx="0">
                  <c:v>Théories du complot</c:v>
                </c:pt>
                <c:pt idx="1">
                  <c:v>Religion</c:v>
                </c:pt>
                <c:pt idx="2">
                  <c:v>Pouvoirs psychiques</c:v>
                </c:pt>
                <c:pt idx="3">
                  <c:v>Sorcellerie</c:v>
                </c:pt>
                <c:pt idx="4">
                  <c:v>Superstition</c:v>
                </c:pt>
                <c:pt idx="5">
                  <c:v>Spiritualisme</c:v>
                </c:pt>
                <c:pt idx="6">
                  <c:v>Êtres surnaturels</c:v>
                </c:pt>
                <c:pt idx="7">
                  <c:v>Précognition/voyance</c:v>
                </c:pt>
              </c:strCache>
            </c:strRef>
          </c:cat>
          <c:val>
            <c:numRef>
              <c:f>Feuil1!$CP$62:$CW$62</c:f>
              <c:numCache>
                <c:formatCode>General</c:formatCode>
                <c:ptCount val="8"/>
                <c:pt idx="0">
                  <c:v>2.598941798941798</c:v>
                </c:pt>
                <c:pt idx="1">
                  <c:v>4.1481481481481479</c:v>
                </c:pt>
                <c:pt idx="2">
                  <c:v>1.7222222222222223</c:v>
                </c:pt>
                <c:pt idx="3">
                  <c:v>2.3333333333333335</c:v>
                </c:pt>
                <c:pt idx="4">
                  <c:v>1.7037037037037037</c:v>
                </c:pt>
                <c:pt idx="5">
                  <c:v>2.5925925925925926</c:v>
                </c:pt>
                <c:pt idx="6">
                  <c:v>3.2592592592592591</c:v>
                </c:pt>
                <c:pt idx="7">
                  <c:v>2.4444444444444446</c:v>
                </c:pt>
              </c:numCache>
            </c:numRef>
          </c:val>
          <c:extLst>
            <c:ext xmlns:c16="http://schemas.microsoft.com/office/drawing/2014/chart" uri="{C3380CC4-5D6E-409C-BE32-E72D297353CC}">
              <c16:uniqueId val="{00000001-3E70-4614-8CF6-5AF599CC236D}"/>
            </c:ext>
          </c:extLst>
        </c:ser>
        <c:dLbls>
          <c:showLegendKey val="0"/>
          <c:showVal val="0"/>
          <c:showCatName val="0"/>
          <c:showSerName val="0"/>
          <c:showPercent val="0"/>
          <c:showBubbleSize val="0"/>
        </c:dLbls>
        <c:gapWidth val="219"/>
        <c:overlap val="-27"/>
        <c:axId val="398048640"/>
        <c:axId val="398042736"/>
      </c:barChart>
      <c:catAx>
        <c:axId val="39804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398042736"/>
        <c:crosses val="autoZero"/>
        <c:auto val="1"/>
        <c:lblAlgn val="ctr"/>
        <c:lblOffset val="100"/>
        <c:noMultiLvlLbl val="0"/>
      </c:catAx>
      <c:valAx>
        <c:axId val="398042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8048640"/>
        <c:crosses val="autoZero"/>
        <c:crossBetween val="between"/>
      </c:valAx>
      <c:spPr>
        <a:noFill/>
        <a:ln>
          <a:noFill/>
        </a:ln>
        <a:effectLst/>
      </c:spPr>
    </c:plotArea>
    <c:legend>
      <c:legendPos val="b"/>
      <c:layout>
        <c:manualLayout>
          <c:xMode val="edge"/>
          <c:yMode val="edge"/>
          <c:x val="0.28517069400839268"/>
          <c:y val="0.92752310280933681"/>
          <c:w val="0.45720538428777657"/>
          <c:h val="4.5024378844649354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Répartition (en %)</a:t>
            </a:r>
            <a:r>
              <a:rPr lang="en-US" sz="2000" baseline="0"/>
              <a:t> </a:t>
            </a:r>
            <a:r>
              <a:rPr lang="en-US" sz="2000"/>
              <a:t>des élèves en fonction du genre </a:t>
            </a:r>
          </a:p>
        </c:rich>
      </c:tx>
      <c:layout>
        <c:manualLayout>
          <c:xMode val="edge"/>
          <c:yMode val="edge"/>
          <c:x val="0.11942874195621436"/>
          <c:y val="2.730263900429210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AUBAGNE_T1_EXP_ET_CONT!$D$79</c:f>
              <c:strCache>
                <c:ptCount val="1"/>
                <c:pt idx="0">
                  <c:v>% d'élèves </c:v>
                </c:pt>
              </c:strCache>
            </c:strRef>
          </c:tx>
          <c:dPt>
            <c:idx val="0"/>
            <c:bubble3D val="0"/>
            <c:spPr>
              <a:solidFill>
                <a:srgbClr val="FFCCCC"/>
              </a:solidFill>
              <a:ln w="19050">
                <a:solidFill>
                  <a:srgbClr val="FFCCCC"/>
                </a:solidFill>
              </a:ln>
              <a:effectLst/>
            </c:spPr>
            <c:extLst>
              <c:ext xmlns:c16="http://schemas.microsoft.com/office/drawing/2014/chart" uri="{C3380CC4-5D6E-409C-BE32-E72D297353CC}">
                <c16:uniqueId val="{00000001-3528-40FF-957E-E627D7D77701}"/>
              </c:ext>
            </c:extLst>
          </c:dPt>
          <c:dPt>
            <c:idx val="1"/>
            <c:bubble3D val="0"/>
            <c:spPr>
              <a:solidFill>
                <a:schemeClr val="accent6">
                  <a:lumMod val="60000"/>
                  <a:lumOff val="40000"/>
                </a:schemeClr>
              </a:solidFill>
              <a:ln w="19050">
                <a:solidFill>
                  <a:schemeClr val="accent6">
                    <a:lumMod val="60000"/>
                    <a:lumOff val="40000"/>
                  </a:schemeClr>
                </a:solidFill>
              </a:ln>
              <a:effectLst/>
            </c:spPr>
            <c:extLst>
              <c:ext xmlns:c16="http://schemas.microsoft.com/office/drawing/2014/chart" uri="{C3380CC4-5D6E-409C-BE32-E72D297353CC}">
                <c16:uniqueId val="{00000003-3528-40FF-957E-E627D7D77701}"/>
              </c:ext>
            </c:extLst>
          </c:dPt>
          <c:dPt>
            <c:idx val="2"/>
            <c:bubble3D val="0"/>
            <c:spPr>
              <a:solidFill>
                <a:schemeClr val="accent3">
                  <a:lumMod val="60000"/>
                  <a:lumOff val="40000"/>
                </a:schemeClr>
              </a:solidFill>
              <a:ln w="19050">
                <a:solidFill>
                  <a:schemeClr val="accent3">
                    <a:lumMod val="60000"/>
                    <a:lumOff val="40000"/>
                  </a:schemeClr>
                </a:solidFill>
              </a:ln>
              <a:effectLst/>
            </c:spPr>
            <c:extLst>
              <c:ext xmlns:c16="http://schemas.microsoft.com/office/drawing/2014/chart" uri="{C3380CC4-5D6E-409C-BE32-E72D297353CC}">
                <c16:uniqueId val="{00000005-3528-40FF-957E-E627D7D77701}"/>
              </c:ext>
            </c:extLst>
          </c:dPt>
          <c:dPt>
            <c:idx val="3"/>
            <c:bubble3D val="0"/>
            <c:spPr>
              <a:solidFill>
                <a:schemeClr val="bg1">
                  <a:lumMod val="65000"/>
                </a:schemeClr>
              </a:solidFill>
              <a:ln w="19050">
                <a:solidFill>
                  <a:schemeClr val="bg1">
                    <a:lumMod val="65000"/>
                  </a:schemeClr>
                </a:solidFill>
              </a:ln>
              <a:effectLst/>
            </c:spPr>
            <c:extLst>
              <c:ext xmlns:c16="http://schemas.microsoft.com/office/drawing/2014/chart" uri="{C3380CC4-5D6E-409C-BE32-E72D297353CC}">
                <c16:uniqueId val="{00000007-3528-40FF-957E-E627D7D77701}"/>
              </c:ext>
            </c:extLst>
          </c:dPt>
          <c:dLbls>
            <c:dLbl>
              <c:idx val="0"/>
              <c:tx>
                <c:rich>
                  <a:bodyPr/>
                  <a:lstStyle/>
                  <a:p>
                    <a:fld id="{28610814-2373-4492-B297-A241FC272424}" type="VALUE">
                      <a:rPr lang="en-US" b="1"/>
                      <a:pPr/>
                      <a:t>[VALEUR]</a:t>
                    </a:fld>
                    <a:endParaRPr lang="fr-F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28-40FF-957E-E627D7D77701}"/>
                </c:ext>
              </c:extLst>
            </c:dLbl>
            <c:dLbl>
              <c:idx val="1"/>
              <c:tx>
                <c:rich>
                  <a:bodyPr/>
                  <a:lstStyle/>
                  <a:p>
                    <a:fld id="{0D6300EE-CE92-47E4-98A4-FFE65DC9FA44}" type="VALUE">
                      <a:rPr lang="en-US" b="1"/>
                      <a:pPr/>
                      <a:t>[VALEUR]</a:t>
                    </a:fld>
                    <a:endParaRPr lang="fr-F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528-40FF-957E-E627D7D77701}"/>
                </c:ext>
              </c:extLst>
            </c:dLbl>
            <c:dLbl>
              <c:idx val="2"/>
              <c:tx>
                <c:rich>
                  <a:bodyPr/>
                  <a:lstStyle/>
                  <a:p>
                    <a:fld id="{3E4AF9F7-CDFE-4ACD-9CF6-56EED5DA4A00}" type="VALUE">
                      <a:rPr lang="en-US" b="1"/>
                      <a:pPr/>
                      <a:t>[VALEUR]</a:t>
                    </a:fld>
                    <a:endParaRPr lang="fr-F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528-40FF-957E-E627D7D77701}"/>
                </c:ext>
              </c:extLst>
            </c:dLbl>
            <c:dLbl>
              <c:idx val="3"/>
              <c:tx>
                <c:rich>
                  <a:bodyPr/>
                  <a:lstStyle/>
                  <a:p>
                    <a:fld id="{46B7A7E6-06A2-446D-AE69-F046AE902BD0}" type="VALUE">
                      <a:rPr lang="en-US" b="1"/>
                      <a:pPr/>
                      <a:t>[VALEUR]</a:t>
                    </a:fld>
                    <a:endParaRPr lang="fr-F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528-40FF-957E-E627D7D777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AUBAGNE_T1_EXP_ET_CONT!$C$80:$C$83</c:f>
              <c:strCache>
                <c:ptCount val="4"/>
                <c:pt idx="0">
                  <c:v>Filles</c:v>
                </c:pt>
                <c:pt idx="1">
                  <c:v>Garçons </c:v>
                </c:pt>
                <c:pt idx="2">
                  <c:v>Autre</c:v>
                </c:pt>
                <c:pt idx="3">
                  <c:v>Missing </c:v>
                </c:pt>
              </c:strCache>
            </c:strRef>
          </c:cat>
          <c:val>
            <c:numRef>
              <c:f>AUBAGNE_T1_EXP_ET_CONT!$D$80:$D$83</c:f>
              <c:numCache>
                <c:formatCode>0.00%</c:formatCode>
                <c:ptCount val="4"/>
                <c:pt idx="0">
                  <c:v>0.48071000000000003</c:v>
                </c:pt>
                <c:pt idx="1">
                  <c:v>0.48071000000000003</c:v>
                </c:pt>
                <c:pt idx="2">
                  <c:v>3.2640000000000002E-2</c:v>
                </c:pt>
                <c:pt idx="3">
                  <c:v>5.9300000000000004E-3</c:v>
                </c:pt>
              </c:numCache>
            </c:numRef>
          </c:val>
          <c:extLst>
            <c:ext xmlns:c16="http://schemas.microsoft.com/office/drawing/2014/chart" uri="{C3380CC4-5D6E-409C-BE32-E72D297353CC}">
              <c16:uniqueId val="{00000008-3528-40FF-957E-E627D7D7770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4.3163937911971081E-2"/>
          <c:y val="0.115738732771565"/>
          <c:w val="0.94087451239865072"/>
          <c:h val="0.47564609708593208"/>
        </c:manualLayout>
      </c:layout>
      <c:barChart>
        <c:barDir val="col"/>
        <c:grouping val="clustered"/>
        <c:varyColors val="0"/>
        <c:ser>
          <c:idx val="0"/>
          <c:order val="0"/>
          <c:tx>
            <c:strRef>
              <c:f>Feuil1!$B$1</c:f>
              <c:strCache>
                <c:ptCount val="1"/>
                <c:pt idx="0">
                  <c:v>Pourcentage d'adhésion des français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le ministère de la Santé est de mèche avec l’industrie pharmaceutique pour cacher au grand public la réalité sur la nocivité des vaccins</c:v>
                </c:pt>
                <c:pt idx="1">
                  <c:v>les illuminati sont une organisation secrète qui cherche à manipuler la population</c:v>
                </c:pt>
                <c:pt idx="2">
                  <c:v>certaines traînées blanches créées par le passage des avions dans le ciel sont composées de produits chimiques délibérément répandues pour des raisons tenues secrètes</c:v>
                </c:pt>
                <c:pt idx="3">
                  <c:v>il existe un complot sioniste à l’échelle mondiale</c:v>
                </c:pt>
              </c:strCache>
            </c:strRef>
          </c:cat>
          <c:val>
            <c:numRef>
              <c:f>Feuil1!$B$2:$B$5</c:f>
              <c:numCache>
                <c:formatCode>General</c:formatCode>
                <c:ptCount val="4"/>
                <c:pt idx="0">
                  <c:v>43</c:v>
                </c:pt>
                <c:pt idx="1">
                  <c:v>27</c:v>
                </c:pt>
                <c:pt idx="2">
                  <c:v>15</c:v>
                </c:pt>
                <c:pt idx="3">
                  <c:v>22</c:v>
                </c:pt>
              </c:numCache>
            </c:numRef>
          </c:val>
          <c:extLst>
            <c:ext xmlns:c16="http://schemas.microsoft.com/office/drawing/2014/chart" uri="{C3380CC4-5D6E-409C-BE32-E72D297353CC}">
              <c16:uniqueId val="{00000000-16DE-439B-83A0-EFA855BCB1A5}"/>
            </c:ext>
          </c:extLst>
        </c:ser>
        <c:dLbls>
          <c:showLegendKey val="0"/>
          <c:showVal val="0"/>
          <c:showCatName val="0"/>
          <c:showSerName val="0"/>
          <c:showPercent val="0"/>
          <c:showBubbleSize val="0"/>
        </c:dLbls>
        <c:gapWidth val="219"/>
        <c:overlap val="-27"/>
        <c:axId val="489640448"/>
        <c:axId val="489646024"/>
      </c:barChart>
      <c:catAx>
        <c:axId val="48964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89646024"/>
        <c:crosses val="autoZero"/>
        <c:auto val="1"/>
        <c:lblAlgn val="ctr"/>
        <c:lblOffset val="100"/>
        <c:noMultiLvlLbl val="0"/>
      </c:catAx>
      <c:valAx>
        <c:axId val="489646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89640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Pourcentage</a:t>
            </a:r>
            <a:r>
              <a:rPr lang="en-US" dirty="0"/>
              <a:t> </a:t>
            </a:r>
            <a:r>
              <a:rPr lang="en-US" dirty="0" err="1"/>
              <a:t>d’adhésion</a:t>
            </a:r>
            <a:r>
              <a:rPr lang="en-US" dirty="0"/>
              <a:t> des </a:t>
            </a:r>
            <a:r>
              <a:rPr lang="en-US" dirty="0" err="1"/>
              <a:t>européens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3.8666707677165353E-2"/>
          <c:y val="0.16774217718121451"/>
          <c:w val="0.93633329232283469"/>
          <c:h val="0.67674023888162904"/>
        </c:manualLayout>
      </c:layout>
      <c:barChart>
        <c:barDir val="col"/>
        <c:grouping val="clustered"/>
        <c:varyColors val="0"/>
        <c:ser>
          <c:idx val="0"/>
          <c:order val="0"/>
          <c:tx>
            <c:strRef>
              <c:f>Feuil1!$B$1</c:f>
              <c:strCache>
                <c:ptCount val="1"/>
                <c:pt idx="0">
                  <c:v>Pourcentage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la terre tourne autour du soleil</c:v>
                </c:pt>
                <c:pt idx="1">
                  <c:v>les électrons sont plus gros que les atomes</c:v>
                </c:pt>
                <c:pt idx="2">
                  <c:v>les gênes de la mère déterminent le sexe de l’enfant </c:v>
                </c:pt>
                <c:pt idx="3">
                  <c:v>les antibiotiques tuent les virus comme les bactéries </c:v>
                </c:pt>
                <c:pt idx="4">
                  <c:v>il n’y a pas de radioactivité naturelle</c:v>
                </c:pt>
                <c:pt idx="5">
                  <c:v>Les américains sont à l'orginie des évènements du 11 septembre</c:v>
                </c:pt>
              </c:strCache>
            </c:strRef>
          </c:cat>
          <c:val>
            <c:numRef>
              <c:f>Feuil1!$B$2:$B$7</c:f>
              <c:numCache>
                <c:formatCode>General</c:formatCode>
                <c:ptCount val="6"/>
                <c:pt idx="0">
                  <c:v>29</c:v>
                </c:pt>
                <c:pt idx="1">
                  <c:v>29</c:v>
                </c:pt>
                <c:pt idx="2">
                  <c:v>20</c:v>
                </c:pt>
                <c:pt idx="3">
                  <c:v>43</c:v>
                </c:pt>
                <c:pt idx="4">
                  <c:v>27</c:v>
                </c:pt>
                <c:pt idx="5">
                  <c:v>11</c:v>
                </c:pt>
              </c:numCache>
            </c:numRef>
          </c:val>
          <c:extLst>
            <c:ext xmlns:c16="http://schemas.microsoft.com/office/drawing/2014/chart" uri="{C3380CC4-5D6E-409C-BE32-E72D297353CC}">
              <c16:uniqueId val="{00000000-3376-4E84-B8CD-0D1B1108F0C0}"/>
            </c:ext>
          </c:extLst>
        </c:ser>
        <c:dLbls>
          <c:dLblPos val="outEnd"/>
          <c:showLegendKey val="0"/>
          <c:showVal val="1"/>
          <c:showCatName val="0"/>
          <c:showSerName val="0"/>
          <c:showPercent val="0"/>
          <c:showBubbleSize val="0"/>
        </c:dLbls>
        <c:gapWidth val="219"/>
        <c:overlap val="-27"/>
        <c:axId val="184294368"/>
        <c:axId val="268544624"/>
      </c:barChart>
      <c:catAx>
        <c:axId val="18429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268544624"/>
        <c:crosses val="autoZero"/>
        <c:auto val="1"/>
        <c:lblAlgn val="ctr"/>
        <c:lblOffset val="100"/>
        <c:noMultiLvlLbl val="0"/>
      </c:catAx>
      <c:valAx>
        <c:axId val="2685446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84294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NIVEAU</a:t>
            </a:r>
            <a:r>
              <a:rPr lang="fr-FR" baseline="0" dirty="0"/>
              <a:t> D'ADHÉSION MOYEN AUX DIFFÉRENTES CATÉGORIES DE </a:t>
            </a:r>
            <a:r>
              <a:rPr lang="fr-FR" b="1" baseline="0" dirty="0"/>
              <a:t>CROYANCES </a:t>
            </a:r>
          </a:p>
          <a:p>
            <a:pPr>
              <a:defRPr/>
            </a:pPr>
            <a:r>
              <a:rPr lang="fr-FR" b="1" baseline="0" dirty="0"/>
              <a:t>PARANORMALES </a:t>
            </a:r>
            <a:r>
              <a:rPr lang="fr-FR" baseline="0" dirty="0"/>
              <a:t>EN FONCTION DU GENRE DES ENSEIGNANT·E·S </a:t>
            </a:r>
            <a:endParaRPr lang="fr-FR" dirty="0"/>
          </a:p>
        </c:rich>
      </c:tx>
      <c:layout>
        <c:manualLayout>
          <c:xMode val="edge"/>
          <c:yMode val="edge"/>
          <c:x val="5.7100131589940269E-2"/>
          <c:y val="0.1403983473602577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genre!$A$121</c:f>
              <c:strCache>
                <c:ptCount val="1"/>
                <c:pt idx="0">
                  <c:v>HOMME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genre!$J$121:$P$121</c:f>
                <c:numCache>
                  <c:formatCode>General</c:formatCode>
                  <c:ptCount val="7"/>
                  <c:pt idx="0">
                    <c:v>1.7622182343322594</c:v>
                  </c:pt>
                  <c:pt idx="1">
                    <c:v>0.87502543715569525</c:v>
                  </c:pt>
                  <c:pt idx="2">
                    <c:v>1.7504578155735615</c:v>
                  </c:pt>
                  <c:pt idx="3">
                    <c:v>9.6225044864937603E-2</c:v>
                  </c:pt>
                  <c:pt idx="4">
                    <c:v>2.1850282429516947</c:v>
                  </c:pt>
                  <c:pt idx="5">
                    <c:v>1.238910926943614</c:v>
                  </c:pt>
                  <c:pt idx="6">
                    <c:v>0.89155582824172863</c:v>
                  </c:pt>
                </c:numCache>
              </c:numRef>
            </c:plus>
            <c:minus>
              <c:numRef>
                <c:f>genre!$J$121:$P$121</c:f>
                <c:numCache>
                  <c:formatCode>General</c:formatCode>
                  <c:ptCount val="7"/>
                  <c:pt idx="0">
                    <c:v>1.7622182343322594</c:v>
                  </c:pt>
                  <c:pt idx="1">
                    <c:v>0.87502543715569525</c:v>
                  </c:pt>
                  <c:pt idx="2">
                    <c:v>1.7504578155735615</c:v>
                  </c:pt>
                  <c:pt idx="3">
                    <c:v>9.6225044864937603E-2</c:v>
                  </c:pt>
                  <c:pt idx="4">
                    <c:v>2.1850282429516947</c:v>
                  </c:pt>
                  <c:pt idx="5">
                    <c:v>1.238910926943614</c:v>
                  </c:pt>
                  <c:pt idx="6">
                    <c:v>0.89155582824172863</c:v>
                  </c:pt>
                </c:numCache>
              </c:numRef>
            </c:minus>
            <c:spPr>
              <a:noFill/>
              <a:ln w="9525" cap="flat" cmpd="sng" algn="ctr">
                <a:solidFill>
                  <a:schemeClr val="tx1">
                    <a:lumMod val="65000"/>
                    <a:lumOff val="35000"/>
                  </a:schemeClr>
                </a:solidFill>
                <a:round/>
              </a:ln>
              <a:effectLst/>
            </c:spPr>
          </c:errBars>
          <c:cat>
            <c:strRef>
              <c:f>genre!$B$120:$I$120</c:f>
              <c:strCache>
                <c:ptCount val="8"/>
                <c:pt idx="0">
                  <c:v>CROYANCES RELIGIEUSES TRADITIONNELLES</c:v>
                </c:pt>
                <c:pt idx="1">
                  <c:v>PSYCHOKINESIE</c:v>
                </c:pt>
                <c:pt idx="2">
                  <c:v>SORCELLERIE</c:v>
                </c:pt>
                <c:pt idx="3">
                  <c:v>SUPERSTITION</c:v>
                </c:pt>
                <c:pt idx="5">
                  <c:v>SPIRITUALITE</c:v>
                </c:pt>
                <c:pt idx="6">
                  <c:v>FORMES DE VIE EXTRAORDINAIRES </c:v>
                </c:pt>
                <c:pt idx="7">
                  <c:v>PRECOGNITION </c:v>
                </c:pt>
              </c:strCache>
            </c:strRef>
          </c:cat>
          <c:val>
            <c:numRef>
              <c:f>genre!$B$121:$I$121</c:f>
              <c:numCache>
                <c:formatCode>0.00</c:formatCode>
                <c:ptCount val="8"/>
                <c:pt idx="0">
                  <c:v>1.9814814814814814</c:v>
                </c:pt>
                <c:pt idx="1">
                  <c:v>1.3518518518518519</c:v>
                </c:pt>
                <c:pt idx="2">
                  <c:v>1.7222222222222223</c:v>
                </c:pt>
                <c:pt idx="3">
                  <c:v>1.0185185185185186</c:v>
                </c:pt>
                <c:pt idx="5">
                  <c:v>2.3518518518518516</c:v>
                </c:pt>
                <c:pt idx="6">
                  <c:v>1.6481481481481481</c:v>
                </c:pt>
                <c:pt idx="7">
                  <c:v>1.4444444444444444</c:v>
                </c:pt>
              </c:numCache>
            </c:numRef>
          </c:val>
          <c:extLst>
            <c:ext xmlns:c16="http://schemas.microsoft.com/office/drawing/2014/chart" uri="{C3380CC4-5D6E-409C-BE32-E72D297353CC}">
              <c16:uniqueId val="{00000000-41C5-455D-94D9-8CAF375A00A6}"/>
            </c:ext>
          </c:extLst>
        </c:ser>
        <c:ser>
          <c:idx val="1"/>
          <c:order val="1"/>
          <c:tx>
            <c:strRef>
              <c:f>genre!$A$122</c:f>
              <c:strCache>
                <c:ptCount val="1"/>
                <c:pt idx="0">
                  <c:v>FEMME</c:v>
                </c:pt>
              </c:strCache>
            </c:strRef>
          </c:tx>
          <c:spPr>
            <a:solidFill>
              <a:schemeClr val="accent1">
                <a:lumMod val="40000"/>
                <a:lumOff val="60000"/>
              </a:schemeClr>
            </a:solidFill>
            <a:ln>
              <a:solidFill>
                <a:schemeClr val="accent1">
                  <a:lumMod val="40000"/>
                  <a:lumOff val="6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genre!$J$122:$P$122</c:f>
                <c:numCache>
                  <c:formatCode>General</c:formatCode>
                  <c:ptCount val="7"/>
                  <c:pt idx="0">
                    <c:v>1.4030514812791073</c:v>
                  </c:pt>
                  <c:pt idx="1">
                    <c:v>1.2186315657661921</c:v>
                  </c:pt>
                  <c:pt idx="2">
                    <c:v>0.87774725950715848</c:v>
                  </c:pt>
                  <c:pt idx="3">
                    <c:v>0.42265094641056594</c:v>
                  </c:pt>
                  <c:pt idx="4">
                    <c:v>1.6387600773740396</c:v>
                  </c:pt>
                  <c:pt idx="5">
                    <c:v>0.78868881627473419</c:v>
                  </c:pt>
                  <c:pt idx="6">
                    <c:v>0.97934646415624849</c:v>
                  </c:pt>
                </c:numCache>
              </c:numRef>
            </c:plus>
            <c:minus>
              <c:numRef>
                <c:f>genre!$J$122:$P$122</c:f>
                <c:numCache>
                  <c:formatCode>General</c:formatCode>
                  <c:ptCount val="7"/>
                  <c:pt idx="0">
                    <c:v>1.4030514812791073</c:v>
                  </c:pt>
                  <c:pt idx="1">
                    <c:v>1.2186315657661921</c:v>
                  </c:pt>
                  <c:pt idx="2">
                    <c:v>0.87774725950715848</c:v>
                  </c:pt>
                  <c:pt idx="3">
                    <c:v>0.42265094641056594</c:v>
                  </c:pt>
                  <c:pt idx="4">
                    <c:v>1.6387600773740396</c:v>
                  </c:pt>
                  <c:pt idx="5">
                    <c:v>0.78868881627473419</c:v>
                  </c:pt>
                  <c:pt idx="6">
                    <c:v>0.97934646415624849</c:v>
                  </c:pt>
                </c:numCache>
              </c:numRef>
            </c:minus>
            <c:spPr>
              <a:noFill/>
              <a:ln w="9525" cap="flat" cmpd="sng" algn="ctr">
                <a:solidFill>
                  <a:schemeClr val="tx1">
                    <a:lumMod val="65000"/>
                    <a:lumOff val="35000"/>
                  </a:schemeClr>
                </a:solidFill>
                <a:round/>
              </a:ln>
              <a:effectLst/>
            </c:spPr>
          </c:errBars>
          <c:cat>
            <c:strRef>
              <c:f>genre!$B$120:$I$120</c:f>
              <c:strCache>
                <c:ptCount val="8"/>
                <c:pt idx="0">
                  <c:v>CROYANCES RELIGIEUSES TRADITIONNELLES</c:v>
                </c:pt>
                <c:pt idx="1">
                  <c:v>PSYCHOKINESIE</c:v>
                </c:pt>
                <c:pt idx="2">
                  <c:v>SORCELLERIE</c:v>
                </c:pt>
                <c:pt idx="3">
                  <c:v>SUPERSTITION</c:v>
                </c:pt>
                <c:pt idx="5">
                  <c:v>SPIRITUALITE</c:v>
                </c:pt>
                <c:pt idx="6">
                  <c:v>FORMES DE VIE EXTRAORDINAIRES </c:v>
                </c:pt>
                <c:pt idx="7">
                  <c:v>PRECOGNITION </c:v>
                </c:pt>
              </c:strCache>
            </c:strRef>
          </c:cat>
          <c:val>
            <c:numRef>
              <c:f>genre!$B$122:$I$122</c:f>
              <c:numCache>
                <c:formatCode>0.00</c:formatCode>
                <c:ptCount val="8"/>
                <c:pt idx="0">
                  <c:v>1.8888888888888888</c:v>
                </c:pt>
                <c:pt idx="1">
                  <c:v>1.6388888888888888</c:v>
                </c:pt>
                <c:pt idx="2">
                  <c:v>1.4444444444444444</c:v>
                </c:pt>
                <c:pt idx="3">
                  <c:v>1.1203703703703705</c:v>
                </c:pt>
                <c:pt idx="5">
                  <c:v>1.9444444444444444</c:v>
                </c:pt>
                <c:pt idx="6">
                  <c:v>1.3796296296296295</c:v>
                </c:pt>
                <c:pt idx="7">
                  <c:v>1.6111111111111112</c:v>
                </c:pt>
              </c:numCache>
            </c:numRef>
          </c:val>
          <c:extLst>
            <c:ext xmlns:c16="http://schemas.microsoft.com/office/drawing/2014/chart" uri="{C3380CC4-5D6E-409C-BE32-E72D297353CC}">
              <c16:uniqueId val="{00000001-41C5-455D-94D9-8CAF375A00A6}"/>
            </c:ext>
          </c:extLst>
        </c:ser>
        <c:dLbls>
          <c:dLblPos val="inBase"/>
          <c:showLegendKey val="0"/>
          <c:showVal val="1"/>
          <c:showCatName val="0"/>
          <c:showSerName val="0"/>
          <c:showPercent val="0"/>
          <c:showBubbleSize val="0"/>
        </c:dLbls>
        <c:gapWidth val="219"/>
        <c:overlap val="-27"/>
        <c:axId val="1836645391"/>
        <c:axId val="1836642479"/>
      </c:barChart>
      <c:catAx>
        <c:axId val="1836645391"/>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sz="1600"/>
                  <a:t>CATEGORIES DE CROYANCES PARANORMALES </a:t>
                </a:r>
              </a:p>
            </c:rich>
          </c:tx>
          <c:layout>
            <c:manualLayout>
              <c:xMode val="edge"/>
              <c:yMode val="edge"/>
              <c:x val="7.8002511937059094E-2"/>
              <c:y val="0.943450489235390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1836642479"/>
        <c:crosses val="autoZero"/>
        <c:auto val="1"/>
        <c:lblAlgn val="ctr"/>
        <c:lblOffset val="100"/>
        <c:noMultiLvlLbl val="0"/>
      </c:catAx>
      <c:valAx>
        <c:axId val="1836642479"/>
        <c:scaling>
          <c:orientation val="minMax"/>
          <c:max val="7"/>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NIVEAU D'ADHÉSION MOYEN AUX DIFFÉRENTES</a:t>
                </a:r>
                <a:r>
                  <a:rPr lang="fr-FR" baseline="0"/>
                  <a:t> CATÉGORIES  DE CROYANCES PARANORMALES </a:t>
                </a:r>
                <a:endParaRPr lang="fr-F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36645391"/>
        <c:crosses val="autoZero"/>
        <c:crossBetween val="between"/>
      </c:valAx>
      <c:spPr>
        <a:noFill/>
        <a:ln>
          <a:noFill/>
        </a:ln>
        <a:effectLst/>
      </c:spPr>
    </c:plotArea>
    <c:legend>
      <c:legendPos val="r"/>
      <c:layout>
        <c:manualLayout>
          <c:xMode val="edge"/>
          <c:yMode val="edge"/>
          <c:x val="0.89412963206611284"/>
          <c:y val="0.51600160648461635"/>
          <c:w val="0.10587036793388711"/>
          <c:h val="0.1236045006614673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NIVEAU</a:t>
            </a:r>
            <a:r>
              <a:rPr lang="en-US" baseline="0" dirty="0"/>
              <a:t> MOYEN D'ADH</a:t>
            </a:r>
            <a:r>
              <a:rPr lang="fr-FR" sz="1400" b="0" i="0" u="none" strike="noStrike" baseline="0" dirty="0">
                <a:effectLst/>
              </a:rPr>
              <a:t>É</a:t>
            </a:r>
            <a:r>
              <a:rPr lang="en-US" baseline="0" dirty="0"/>
              <a:t>SION AUX </a:t>
            </a:r>
            <a:r>
              <a:rPr lang="en-US" b="1" baseline="0" dirty="0"/>
              <a:t>CROYANCES PARANORMALES </a:t>
            </a:r>
            <a:r>
              <a:rPr lang="en-US" baseline="0" dirty="0"/>
              <a:t>EN FONCTION DU GENRE DES ENSEIGNANT·E·S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genre!$B$112</c:f>
              <c:strCache>
                <c:ptCount val="1"/>
                <c:pt idx="0">
                  <c:v>CROYANCES PARANORMALES </c:v>
                </c:pt>
              </c:strCache>
            </c:strRef>
          </c:tx>
          <c:spPr>
            <a:solidFill>
              <a:schemeClr val="accent5">
                <a:lumMod val="60000"/>
                <a:lumOff val="40000"/>
              </a:schemeClr>
            </a:solidFill>
            <a:ln>
              <a:solidFill>
                <a:schemeClr val="accent5">
                  <a:lumMod val="60000"/>
                  <a:lumOff val="40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c:ext xmlns:c16="http://schemas.microsoft.com/office/drawing/2014/chart" uri="{C3380CC4-5D6E-409C-BE32-E72D297353CC}">
                <c16:uniqueId val="{00000002-E19F-48E5-AA91-A1C17857CFAD}"/>
              </c:ext>
            </c:extLst>
          </c:dPt>
          <c:dPt>
            <c:idx val="1"/>
            <c:invertIfNegative val="0"/>
            <c:bubble3D val="0"/>
            <c:spPr>
              <a:solidFill>
                <a:schemeClr val="accent2">
                  <a:lumMod val="40000"/>
                  <a:lumOff val="60000"/>
                </a:schemeClr>
              </a:solidFill>
              <a:ln>
                <a:solidFill>
                  <a:schemeClr val="accent2">
                    <a:lumMod val="40000"/>
                    <a:lumOff val="60000"/>
                  </a:schemeClr>
                </a:solidFill>
              </a:ln>
              <a:effectLst/>
            </c:spPr>
            <c:extLst>
              <c:ext xmlns:c16="http://schemas.microsoft.com/office/drawing/2014/chart" uri="{C3380CC4-5D6E-409C-BE32-E72D297353CC}">
                <c16:uniqueId val="{00000001-E19F-48E5-AA91-A1C17857CFAD}"/>
              </c:ext>
            </c:extLst>
          </c:dPt>
          <c:dLbls>
            <c:dLbl>
              <c:idx val="0"/>
              <c:tx>
                <c:rich>
                  <a:bodyPr/>
                  <a:lstStyle/>
                  <a:p>
                    <a:fld id="{8E803499-5B57-4862-975E-CC4098B35BFC}" type="VALUE">
                      <a:rPr lang="en-US" b="1">
                        <a:solidFill>
                          <a:schemeClr val="bg1"/>
                        </a:solidFill>
                      </a:rPr>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9F-48E5-AA91-A1C17857CFAD}"/>
                </c:ext>
              </c:extLst>
            </c:dLbl>
            <c:dLbl>
              <c:idx val="1"/>
              <c:tx>
                <c:rich>
                  <a:bodyPr/>
                  <a:lstStyle/>
                  <a:p>
                    <a:fld id="{33962769-F49D-4C41-8051-8EF957B075E1}"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9F-48E5-AA91-A1C17857CF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genre!$C$113:$C$114</c:f>
                <c:numCache>
                  <c:formatCode>General</c:formatCode>
                  <c:ptCount val="2"/>
                  <c:pt idx="0">
                    <c:v>1.0021721423233647</c:v>
                  </c:pt>
                  <c:pt idx="1">
                    <c:v>0.65404970379749783</c:v>
                  </c:pt>
                </c:numCache>
              </c:numRef>
            </c:plus>
            <c:minus>
              <c:numRef>
                <c:f>genre!$C$113:$C$114</c:f>
                <c:numCache>
                  <c:formatCode>General</c:formatCode>
                  <c:ptCount val="2"/>
                  <c:pt idx="0">
                    <c:v>1.0021721423233647</c:v>
                  </c:pt>
                  <c:pt idx="1">
                    <c:v>0.65404970379749783</c:v>
                  </c:pt>
                </c:numCache>
              </c:numRef>
            </c:minus>
            <c:spPr>
              <a:noFill/>
              <a:ln w="9525" cap="flat" cmpd="sng" algn="ctr">
                <a:solidFill>
                  <a:schemeClr val="tx1">
                    <a:lumMod val="65000"/>
                    <a:lumOff val="35000"/>
                  </a:schemeClr>
                </a:solidFill>
                <a:round/>
              </a:ln>
              <a:effectLst/>
            </c:spPr>
          </c:errBars>
          <c:cat>
            <c:strRef>
              <c:f>genre!$A$113:$A$114</c:f>
              <c:strCache>
                <c:ptCount val="2"/>
                <c:pt idx="0">
                  <c:v>HOMME</c:v>
                </c:pt>
                <c:pt idx="1">
                  <c:v>FEMME</c:v>
                </c:pt>
              </c:strCache>
            </c:strRef>
          </c:cat>
          <c:val>
            <c:numRef>
              <c:f>genre!$B$113:$B$114</c:f>
              <c:numCache>
                <c:formatCode>0.00</c:formatCode>
                <c:ptCount val="2"/>
                <c:pt idx="0">
                  <c:v>1.644814814814815</c:v>
                </c:pt>
                <c:pt idx="1">
                  <c:v>1.5889473684210522</c:v>
                </c:pt>
              </c:numCache>
            </c:numRef>
          </c:val>
          <c:extLst>
            <c:ext xmlns:c16="http://schemas.microsoft.com/office/drawing/2014/chart" uri="{C3380CC4-5D6E-409C-BE32-E72D297353CC}">
              <c16:uniqueId val="{00000003-E19F-48E5-AA91-A1C17857CFAD}"/>
            </c:ext>
          </c:extLst>
        </c:ser>
        <c:dLbls>
          <c:showLegendKey val="0"/>
          <c:showVal val="0"/>
          <c:showCatName val="0"/>
          <c:showSerName val="0"/>
          <c:showPercent val="0"/>
          <c:showBubbleSize val="0"/>
        </c:dLbls>
        <c:gapWidth val="219"/>
        <c:overlap val="-27"/>
        <c:axId val="1847733151"/>
        <c:axId val="1847733983"/>
      </c:barChart>
      <c:catAx>
        <c:axId val="18477331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Genre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47733983"/>
        <c:crosses val="autoZero"/>
        <c:auto val="1"/>
        <c:lblAlgn val="ctr"/>
        <c:lblOffset val="100"/>
        <c:noMultiLvlLbl val="0"/>
      </c:catAx>
      <c:valAx>
        <c:axId val="1847733983"/>
        <c:scaling>
          <c:orientation val="minMax"/>
          <c:max val="7"/>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a:t>NIVEAU</a:t>
                </a:r>
                <a:r>
                  <a:rPr lang="fr-FR" baseline="0" dirty="0"/>
                  <a:t> MOYEN D'ADHÉSION AUX CROYANCES PARANORMALES</a:t>
                </a:r>
                <a:endParaRPr lang="fr-FR" dirty="0"/>
              </a:p>
            </c:rich>
          </c:tx>
          <c:layout>
            <c:manualLayout>
              <c:xMode val="edge"/>
              <c:yMode val="edge"/>
              <c:x val="1.6287181048048039E-2"/>
              <c:y val="0.2089867214611469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47733151"/>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NIVEAU MOYEN D'ADHÉSION AUX </a:t>
            </a:r>
            <a:r>
              <a:rPr lang="en-US" sz="1800" b="1" dirty="0"/>
              <a:t>CROYANCES PARANORMALES</a:t>
            </a:r>
            <a:r>
              <a:rPr lang="en-US" sz="1800" b="1" baseline="0" dirty="0"/>
              <a:t> </a:t>
            </a:r>
            <a:r>
              <a:rPr lang="en-US" sz="1800" baseline="0" dirty="0"/>
              <a:t>EN FONCTION DU TYPE D'ÉTABLISSEMENT </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genre!$B$130</c:f>
              <c:strCache>
                <c:ptCount val="1"/>
                <c:pt idx="0">
                  <c:v>CROYANCES PARANORMALES </c:v>
                </c:pt>
              </c:strCache>
            </c:strRef>
          </c:tx>
          <c:spPr>
            <a:solidFill>
              <a:schemeClr val="accent1"/>
            </a:solidFill>
            <a:ln>
              <a:noFill/>
            </a:ln>
            <a:effectLst/>
          </c:spPr>
          <c:invertIfNegative val="0"/>
          <c:dPt>
            <c:idx val="0"/>
            <c:invertIfNegative val="0"/>
            <c:bubble3D val="0"/>
            <c:spPr>
              <a:solidFill>
                <a:srgbClr val="DCB47E"/>
              </a:solidFill>
              <a:ln>
                <a:solidFill>
                  <a:srgbClr val="DCB47E"/>
                </a:solidFill>
              </a:ln>
              <a:effectLst/>
            </c:spPr>
            <c:extLst>
              <c:ext xmlns:c16="http://schemas.microsoft.com/office/drawing/2014/chart" uri="{C3380CC4-5D6E-409C-BE32-E72D297353CC}">
                <c16:uniqueId val="{00000002-BE5B-4202-8AC0-2366460FE764}"/>
              </c:ext>
            </c:extLst>
          </c:dPt>
          <c:dPt>
            <c:idx val="1"/>
            <c:invertIfNegative val="0"/>
            <c:bubble3D val="0"/>
            <c:spPr>
              <a:solidFill>
                <a:srgbClr val="009999"/>
              </a:solidFill>
              <a:ln>
                <a:solidFill>
                  <a:srgbClr val="009999"/>
                </a:solidFill>
              </a:ln>
              <a:effectLst/>
            </c:spPr>
            <c:extLst>
              <c:ext xmlns:c16="http://schemas.microsoft.com/office/drawing/2014/chart" uri="{C3380CC4-5D6E-409C-BE32-E72D297353CC}">
                <c16:uniqueId val="{00000003-BE5B-4202-8AC0-2366460FE76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genre!$C$131:$C$132</c:f>
                <c:numCache>
                  <c:formatCode>General</c:formatCode>
                  <c:ptCount val="2"/>
                  <c:pt idx="0">
                    <c:v>1.5837209302325581</c:v>
                  </c:pt>
                  <c:pt idx="1">
                    <c:v>0.8031660324463894</c:v>
                  </c:pt>
                </c:numCache>
              </c:numRef>
            </c:plus>
            <c:minus>
              <c:numRef>
                <c:f>genre!$C$131:$C$132</c:f>
                <c:numCache>
                  <c:formatCode>General</c:formatCode>
                  <c:ptCount val="2"/>
                  <c:pt idx="0">
                    <c:v>1.5837209302325581</c:v>
                  </c:pt>
                  <c:pt idx="1">
                    <c:v>0.8031660324463894</c:v>
                  </c:pt>
                </c:numCache>
              </c:numRef>
            </c:minus>
            <c:spPr>
              <a:noFill/>
              <a:ln w="9525" cap="flat" cmpd="sng" algn="ctr">
                <a:solidFill>
                  <a:schemeClr val="tx1">
                    <a:lumMod val="65000"/>
                    <a:lumOff val="35000"/>
                  </a:schemeClr>
                </a:solidFill>
                <a:round/>
              </a:ln>
              <a:effectLst/>
            </c:spPr>
          </c:errBars>
          <c:cat>
            <c:strRef>
              <c:f>genre!$A$131:$A$132</c:f>
              <c:strCache>
                <c:ptCount val="2"/>
                <c:pt idx="0">
                  <c:v>COLLEGE </c:v>
                </c:pt>
                <c:pt idx="1">
                  <c:v>LYCEE</c:v>
                </c:pt>
              </c:strCache>
            </c:strRef>
          </c:cat>
          <c:val>
            <c:numRef>
              <c:f>genre!$B$131:$B$132</c:f>
              <c:numCache>
                <c:formatCode>0.00</c:formatCode>
                <c:ptCount val="2"/>
                <c:pt idx="0">
                  <c:v>1.5837209302325581</c:v>
                </c:pt>
                <c:pt idx="1">
                  <c:v>1.6380000000000003</c:v>
                </c:pt>
              </c:numCache>
            </c:numRef>
          </c:val>
          <c:extLst>
            <c:ext xmlns:c16="http://schemas.microsoft.com/office/drawing/2014/chart" uri="{C3380CC4-5D6E-409C-BE32-E72D297353CC}">
              <c16:uniqueId val="{00000000-BE5B-4202-8AC0-2366460FE764}"/>
            </c:ext>
          </c:extLst>
        </c:ser>
        <c:dLbls>
          <c:showLegendKey val="0"/>
          <c:showVal val="0"/>
          <c:showCatName val="0"/>
          <c:showSerName val="0"/>
          <c:showPercent val="0"/>
          <c:showBubbleSize val="0"/>
        </c:dLbls>
        <c:gapWidth val="219"/>
        <c:overlap val="-27"/>
        <c:axId val="2039921967"/>
        <c:axId val="2039926127"/>
      </c:barChart>
      <c:catAx>
        <c:axId val="2039921967"/>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sz="1600"/>
                  <a:t>TYPE D'ÉTABLISSEMENT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2039926127"/>
        <c:crosses val="autoZero"/>
        <c:auto val="1"/>
        <c:lblAlgn val="ctr"/>
        <c:lblOffset val="100"/>
        <c:noMultiLvlLbl val="0"/>
      </c:catAx>
      <c:valAx>
        <c:axId val="2039926127"/>
        <c:scaling>
          <c:orientation val="minMax"/>
          <c:max val="7"/>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NIVEAU</a:t>
                </a:r>
                <a:r>
                  <a:rPr lang="fr-FR" baseline="0"/>
                  <a:t> MOYEN D'ADHÉSION AUX CROYANCES PARANORMALES </a:t>
                </a:r>
                <a:endParaRPr lang="fr-FR"/>
              </a:p>
            </c:rich>
          </c:tx>
          <c:layout>
            <c:manualLayout>
              <c:xMode val="edge"/>
              <c:yMode val="edge"/>
              <c:x val="2.2897827210551832E-2"/>
              <c:y val="0.1494156378050858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399219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dirty="0"/>
              <a:t>NIVEAU MOYEN D'ADHÉSION AUX DIFFÉRENTES CATÉGORIES DE </a:t>
            </a:r>
            <a:r>
              <a:rPr lang="fr-FR" sz="1800" b="1" dirty="0"/>
              <a:t>CROYANCES PARANORMALES </a:t>
            </a:r>
            <a:r>
              <a:rPr lang="fr-FR" sz="1800" dirty="0"/>
              <a:t>EN FONCTION</a:t>
            </a:r>
            <a:r>
              <a:rPr lang="fr-FR" sz="1800" baseline="0" dirty="0"/>
              <a:t> DU TYPE D'ÉTABLISSEMENT</a:t>
            </a:r>
            <a:endParaRPr lang="fr-FR"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4794054740291266E-2"/>
          <c:y val="0.1405886050279232"/>
          <c:w val="0.84238241389152946"/>
          <c:h val="0.68474083070233716"/>
        </c:manualLayout>
      </c:layout>
      <c:barChart>
        <c:barDir val="col"/>
        <c:grouping val="clustered"/>
        <c:varyColors val="0"/>
        <c:ser>
          <c:idx val="0"/>
          <c:order val="0"/>
          <c:tx>
            <c:strRef>
              <c:f>genre!$A$139</c:f>
              <c:strCache>
                <c:ptCount val="1"/>
                <c:pt idx="0">
                  <c:v>COLLEGE</c:v>
                </c:pt>
              </c:strCache>
            </c:strRef>
          </c:tx>
          <c:spPr>
            <a:solidFill>
              <a:srgbClr val="DCB47E"/>
            </a:solidFill>
            <a:ln>
              <a:solidFill>
                <a:srgbClr val="DCB47E"/>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genre!$I$139:$O$139</c:f>
                <c:numCache>
                  <c:formatCode>General</c:formatCode>
                  <c:ptCount val="7"/>
                  <c:pt idx="0">
                    <c:v>1.4899687379087121</c:v>
                  </c:pt>
                  <c:pt idx="1">
                    <c:v>1.1941489823575882</c:v>
                  </c:pt>
                  <c:pt idx="2">
                    <c:v>1.2550990390448147</c:v>
                  </c:pt>
                  <c:pt idx="3">
                    <c:v>0.34179857429468152</c:v>
                  </c:pt>
                  <c:pt idx="4">
                    <c:v>1.7606428374586345</c:v>
                  </c:pt>
                  <c:pt idx="5">
                    <c:v>0.95244303914620398</c:v>
                  </c:pt>
                  <c:pt idx="6">
                    <c:v>0.95062798741223509</c:v>
                  </c:pt>
                </c:numCache>
              </c:numRef>
            </c:plus>
            <c:minus>
              <c:numRef>
                <c:f>genre!$I$139:$O$139</c:f>
                <c:numCache>
                  <c:formatCode>General</c:formatCode>
                  <c:ptCount val="7"/>
                  <c:pt idx="0">
                    <c:v>1.4899687379087121</c:v>
                  </c:pt>
                  <c:pt idx="1">
                    <c:v>1.1941489823575882</c:v>
                  </c:pt>
                  <c:pt idx="2">
                    <c:v>1.2550990390448147</c:v>
                  </c:pt>
                  <c:pt idx="3">
                    <c:v>0.34179857429468152</c:v>
                  </c:pt>
                  <c:pt idx="4">
                    <c:v>1.7606428374586345</c:v>
                  </c:pt>
                  <c:pt idx="5">
                    <c:v>0.95244303914620398</c:v>
                  </c:pt>
                  <c:pt idx="6">
                    <c:v>0.95062798741223509</c:v>
                  </c:pt>
                </c:numCache>
              </c:numRef>
            </c:minus>
            <c:spPr>
              <a:noFill/>
              <a:ln w="9525" cap="flat" cmpd="sng" algn="ctr">
                <a:solidFill>
                  <a:schemeClr val="tx1">
                    <a:lumMod val="65000"/>
                    <a:lumOff val="35000"/>
                  </a:schemeClr>
                </a:solidFill>
                <a:round/>
              </a:ln>
              <a:effectLst/>
            </c:spPr>
          </c:errBars>
          <c:cat>
            <c:strRef>
              <c:f>genre!$B$138:$H$138</c:f>
              <c:strCache>
                <c:ptCount val="7"/>
                <c:pt idx="0">
                  <c:v>CROYANCES RELIGIEUSES TRADITIONNELLES</c:v>
                </c:pt>
                <c:pt idx="1">
                  <c:v>PSYCHOKINESIE</c:v>
                </c:pt>
                <c:pt idx="2">
                  <c:v>SORCELLERIE</c:v>
                </c:pt>
                <c:pt idx="3">
                  <c:v>SUPERSTITION</c:v>
                </c:pt>
                <c:pt idx="4">
                  <c:v>SPIRITUALITE</c:v>
                </c:pt>
                <c:pt idx="5">
                  <c:v>FORMES DE VIE EXTRAORDINAIRES </c:v>
                </c:pt>
                <c:pt idx="6">
                  <c:v>PRECOGNITION </c:v>
                </c:pt>
              </c:strCache>
            </c:strRef>
          </c:cat>
          <c:val>
            <c:numRef>
              <c:f>genre!$B$139:$H$139</c:f>
              <c:numCache>
                <c:formatCode>0.00</c:formatCode>
                <c:ptCount val="7"/>
                <c:pt idx="0">
                  <c:v>1.8895348837209303</c:v>
                </c:pt>
                <c:pt idx="1">
                  <c:v>1.558139534883721</c:v>
                </c:pt>
                <c:pt idx="2">
                  <c:v>1.5639534883720929</c:v>
                </c:pt>
                <c:pt idx="3">
                  <c:v>1.0813953488372092</c:v>
                </c:pt>
                <c:pt idx="4">
                  <c:v>1.9883720930232558</c:v>
                </c:pt>
                <c:pt idx="5">
                  <c:v>1.4593023255813953</c:v>
                </c:pt>
                <c:pt idx="6">
                  <c:v>1.5465116279069768</c:v>
                </c:pt>
              </c:numCache>
            </c:numRef>
          </c:val>
          <c:extLst>
            <c:ext xmlns:c16="http://schemas.microsoft.com/office/drawing/2014/chart" uri="{C3380CC4-5D6E-409C-BE32-E72D297353CC}">
              <c16:uniqueId val="{00000000-AA6E-4B55-8222-6AE675BA421D}"/>
            </c:ext>
          </c:extLst>
        </c:ser>
        <c:ser>
          <c:idx val="1"/>
          <c:order val="1"/>
          <c:tx>
            <c:strRef>
              <c:f>genre!$A$140</c:f>
              <c:strCache>
                <c:ptCount val="1"/>
                <c:pt idx="0">
                  <c:v>LYCEE</c:v>
                </c:pt>
              </c:strCache>
            </c:strRef>
          </c:tx>
          <c:spPr>
            <a:solidFill>
              <a:srgbClr val="009999"/>
            </a:solidFill>
            <a:ln>
              <a:solidFill>
                <a:srgbClr val="00999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genre!$I$140:$O$140</c:f>
                <c:numCache>
                  <c:formatCode>General</c:formatCode>
                  <c:ptCount val="7"/>
                  <c:pt idx="0">
                    <c:v>1.6682514987444379</c:v>
                  </c:pt>
                  <c:pt idx="1">
                    <c:v>1.0822066212933512</c:v>
                  </c:pt>
                  <c:pt idx="2">
                    <c:v>1.2699577917367146</c:v>
                  </c:pt>
                  <c:pt idx="3">
                    <c:v>1.0933333333333333</c:v>
                  </c:pt>
                  <c:pt idx="4">
                    <c:v>1.9030085237437697</c:v>
                  </c:pt>
                  <c:pt idx="5">
                    <c:v>0.99489688903917062</c:v>
                  </c:pt>
                  <c:pt idx="6">
                    <c:v>0.97500288749861175</c:v>
                  </c:pt>
                </c:numCache>
              </c:numRef>
            </c:plus>
            <c:minus>
              <c:numRef>
                <c:f>genre!$I$140:$O$140</c:f>
                <c:numCache>
                  <c:formatCode>General</c:formatCode>
                  <c:ptCount val="7"/>
                  <c:pt idx="0">
                    <c:v>1.6682514987444379</c:v>
                  </c:pt>
                  <c:pt idx="1">
                    <c:v>1.0822066212933512</c:v>
                  </c:pt>
                  <c:pt idx="2">
                    <c:v>1.2699577917367146</c:v>
                  </c:pt>
                  <c:pt idx="3">
                    <c:v>1.0933333333333333</c:v>
                  </c:pt>
                  <c:pt idx="4">
                    <c:v>1.9030085237437697</c:v>
                  </c:pt>
                  <c:pt idx="5">
                    <c:v>0.99489688903917062</c:v>
                  </c:pt>
                  <c:pt idx="6">
                    <c:v>0.97500288749861175</c:v>
                  </c:pt>
                </c:numCache>
              </c:numRef>
            </c:minus>
            <c:spPr>
              <a:noFill/>
              <a:ln w="9525" cap="flat" cmpd="sng" algn="ctr">
                <a:solidFill>
                  <a:schemeClr val="tx1">
                    <a:lumMod val="65000"/>
                    <a:lumOff val="35000"/>
                  </a:schemeClr>
                </a:solidFill>
                <a:round/>
              </a:ln>
              <a:effectLst/>
            </c:spPr>
          </c:errBars>
          <c:cat>
            <c:strRef>
              <c:f>genre!$B$138:$H$138</c:f>
              <c:strCache>
                <c:ptCount val="7"/>
                <c:pt idx="0">
                  <c:v>CROYANCES RELIGIEUSES TRADITIONNELLES</c:v>
                </c:pt>
                <c:pt idx="1">
                  <c:v>PSYCHOKINESIE</c:v>
                </c:pt>
                <c:pt idx="2">
                  <c:v>SORCELLERIE</c:v>
                </c:pt>
                <c:pt idx="3">
                  <c:v>SUPERSTITION</c:v>
                </c:pt>
                <c:pt idx="4">
                  <c:v>SPIRITUALITE</c:v>
                </c:pt>
                <c:pt idx="5">
                  <c:v>FORMES DE VIE EXTRAORDINAIRES </c:v>
                </c:pt>
                <c:pt idx="6">
                  <c:v>PRECOGNITION </c:v>
                </c:pt>
              </c:strCache>
            </c:strRef>
          </c:cat>
          <c:val>
            <c:numRef>
              <c:f>genre!$B$140:$H$140</c:f>
              <c:numCache>
                <c:formatCode>0.00</c:formatCode>
                <c:ptCount val="7"/>
                <c:pt idx="0">
                  <c:v>2.0266666666666668</c:v>
                </c:pt>
                <c:pt idx="1">
                  <c:v>1.5333333333333334</c:v>
                </c:pt>
                <c:pt idx="2">
                  <c:v>1.5733333333333333</c:v>
                </c:pt>
                <c:pt idx="3">
                  <c:v>1.0933333333333333</c:v>
                </c:pt>
                <c:pt idx="4">
                  <c:v>2.1533333333333333</c:v>
                </c:pt>
                <c:pt idx="5">
                  <c:v>1.4933333333333334</c:v>
                </c:pt>
                <c:pt idx="6">
                  <c:v>1.5933333333333333</c:v>
                </c:pt>
              </c:numCache>
            </c:numRef>
          </c:val>
          <c:extLst>
            <c:ext xmlns:c16="http://schemas.microsoft.com/office/drawing/2014/chart" uri="{C3380CC4-5D6E-409C-BE32-E72D297353CC}">
              <c16:uniqueId val="{00000001-AA6E-4B55-8222-6AE675BA421D}"/>
            </c:ext>
          </c:extLst>
        </c:ser>
        <c:dLbls>
          <c:showLegendKey val="0"/>
          <c:showVal val="0"/>
          <c:showCatName val="0"/>
          <c:showSerName val="0"/>
          <c:showPercent val="0"/>
          <c:showBubbleSize val="0"/>
        </c:dLbls>
        <c:gapWidth val="219"/>
        <c:overlap val="-27"/>
        <c:axId val="2039924463"/>
        <c:axId val="2039932367"/>
      </c:barChart>
      <c:catAx>
        <c:axId val="2039924463"/>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sz="1600"/>
                  <a:t>CROYANCES</a:t>
                </a:r>
                <a:r>
                  <a:rPr lang="fr-FR" sz="1600" baseline="0"/>
                  <a:t> PARANORMALES PAR CATÉGORIES</a:t>
                </a:r>
                <a:endParaRPr lang="fr-FR" sz="160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2039932367"/>
        <c:crosses val="autoZero"/>
        <c:auto val="1"/>
        <c:lblAlgn val="ctr"/>
        <c:lblOffset val="100"/>
        <c:noMultiLvlLbl val="0"/>
      </c:catAx>
      <c:valAx>
        <c:axId val="2039932367"/>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NIVEAU MOYEN D'ADHÉSION AUX DIFFÉRENTES</a:t>
                </a:r>
                <a:r>
                  <a:rPr lang="fr-FR" baseline="0"/>
                  <a:t> CATÉGORIES DE CROYANCES PARANORMALES </a:t>
                </a:r>
                <a:endParaRPr lang="fr-F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39924463"/>
        <c:crosses val="autoZero"/>
        <c:crossBetween val="between"/>
      </c:valAx>
      <c:spPr>
        <a:noFill/>
        <a:ln>
          <a:noFill/>
        </a:ln>
        <a:effectLst/>
      </c:spPr>
    </c:plotArea>
    <c:legend>
      <c:legendPos val="r"/>
      <c:layout>
        <c:manualLayout>
          <c:xMode val="edge"/>
          <c:yMode val="edge"/>
          <c:x val="0.73783977476790996"/>
          <c:y val="0.2019750924748562"/>
          <c:w val="0.12407587552677661"/>
          <c:h val="0.11232508535994234"/>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NIVEAU MOYEN D'ADH</a:t>
            </a:r>
            <a:r>
              <a:rPr lang="fr-FR" sz="2000" b="0" i="0" u="none" strike="noStrike" baseline="0" dirty="0">
                <a:effectLst/>
              </a:rPr>
              <a:t>É</a:t>
            </a:r>
            <a:r>
              <a:rPr lang="en-US" sz="2000" dirty="0"/>
              <a:t>SION</a:t>
            </a:r>
            <a:r>
              <a:rPr lang="en-US" sz="2000" baseline="0" dirty="0"/>
              <a:t> AUX </a:t>
            </a:r>
            <a:r>
              <a:rPr lang="en-US" sz="2000" b="1" baseline="0" dirty="0"/>
              <a:t>CROYANCES CONSPIRATIONNISTES </a:t>
            </a:r>
            <a:r>
              <a:rPr lang="en-US" sz="2000" baseline="0" dirty="0"/>
              <a:t>EN FONCTION DU GENRE DES ENSEIGNANT·E·S</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genre!$B$116</c:f>
              <c:strCache>
                <c:ptCount val="1"/>
                <c:pt idx="0">
                  <c:v>CROYANCES CONSPIRATIONNISTES</c:v>
                </c:pt>
              </c:strCache>
            </c:strRef>
          </c:tx>
          <c:spPr>
            <a:solidFill>
              <a:schemeClr val="accent1"/>
            </a:solidFill>
            <a:ln>
              <a:no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c:ext xmlns:c16="http://schemas.microsoft.com/office/drawing/2014/chart" uri="{C3380CC4-5D6E-409C-BE32-E72D297353CC}">
                <c16:uniqueId val="{00000001-3C21-4161-98E9-4AE4F21C094E}"/>
              </c:ext>
            </c:extLst>
          </c:dPt>
          <c:dPt>
            <c:idx val="1"/>
            <c:invertIfNegative val="0"/>
            <c:bubble3D val="0"/>
            <c:spPr>
              <a:solidFill>
                <a:schemeClr val="accent2">
                  <a:lumMod val="40000"/>
                  <a:lumOff val="60000"/>
                </a:schemeClr>
              </a:solidFill>
              <a:ln>
                <a:solidFill>
                  <a:schemeClr val="accent2">
                    <a:lumMod val="40000"/>
                    <a:lumOff val="60000"/>
                  </a:schemeClr>
                </a:solidFill>
              </a:ln>
              <a:effectLst/>
            </c:spPr>
            <c:extLst>
              <c:ext xmlns:c16="http://schemas.microsoft.com/office/drawing/2014/chart" uri="{C3380CC4-5D6E-409C-BE32-E72D297353CC}">
                <c16:uniqueId val="{00000003-3C21-4161-98E9-4AE4F21C094E}"/>
              </c:ext>
            </c:extLst>
          </c:dPt>
          <c:dLbls>
            <c:dLbl>
              <c:idx val="0"/>
              <c:tx>
                <c:rich>
                  <a:bodyPr/>
                  <a:lstStyle/>
                  <a:p>
                    <a:fld id="{123C9C8F-0A50-4A42-A6F6-04B0B878EE18}" type="VALUE">
                      <a:rPr lang="en-US" b="1">
                        <a:solidFill>
                          <a:schemeClr val="bg1"/>
                        </a:solidFill>
                      </a:rPr>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C21-4161-98E9-4AE4F21C094E}"/>
                </c:ext>
              </c:extLst>
            </c:dLbl>
            <c:dLbl>
              <c:idx val="1"/>
              <c:tx>
                <c:rich>
                  <a:bodyPr/>
                  <a:lstStyle/>
                  <a:p>
                    <a:fld id="{8576087A-CBD1-4BBD-BA4B-88FD32BF1559}"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C21-4161-98E9-4AE4F21C09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(genre!$C$117,genre!$C$118)</c:f>
                <c:numCache>
                  <c:formatCode>General</c:formatCode>
                  <c:ptCount val="2"/>
                  <c:pt idx="0">
                    <c:v>0.74018266013894862</c:v>
                  </c:pt>
                  <c:pt idx="1">
                    <c:v>0.99273709310518632</c:v>
                  </c:pt>
                </c:numCache>
              </c:numRef>
            </c:plus>
            <c:minus>
              <c:numRef>
                <c:f>(genre!$C$117,genre!$C$118)</c:f>
                <c:numCache>
                  <c:formatCode>General</c:formatCode>
                  <c:ptCount val="2"/>
                  <c:pt idx="0">
                    <c:v>0.74018266013894862</c:v>
                  </c:pt>
                  <c:pt idx="1">
                    <c:v>0.99273709310518632</c:v>
                  </c:pt>
                </c:numCache>
              </c:numRef>
            </c:minus>
            <c:spPr>
              <a:noFill/>
              <a:ln w="9525" cap="flat" cmpd="sng" algn="ctr">
                <a:solidFill>
                  <a:schemeClr val="tx1">
                    <a:lumMod val="65000"/>
                    <a:lumOff val="35000"/>
                  </a:schemeClr>
                </a:solidFill>
                <a:round/>
              </a:ln>
              <a:effectLst/>
            </c:spPr>
          </c:errBars>
          <c:cat>
            <c:strRef>
              <c:f>genre!$A$117:$A$118</c:f>
              <c:strCache>
                <c:ptCount val="2"/>
                <c:pt idx="0">
                  <c:v>HOMME</c:v>
                </c:pt>
                <c:pt idx="1">
                  <c:v>FEMME</c:v>
                </c:pt>
              </c:strCache>
            </c:strRef>
          </c:cat>
          <c:val>
            <c:numRef>
              <c:f>genre!$B$117:$B$118</c:f>
              <c:numCache>
                <c:formatCode>0.00</c:formatCode>
                <c:ptCount val="2"/>
                <c:pt idx="0">
                  <c:v>2.0037037037037035</c:v>
                </c:pt>
                <c:pt idx="1">
                  <c:v>2.1290909090909098</c:v>
                </c:pt>
              </c:numCache>
            </c:numRef>
          </c:val>
          <c:extLst>
            <c:ext xmlns:c16="http://schemas.microsoft.com/office/drawing/2014/chart" uri="{C3380CC4-5D6E-409C-BE32-E72D297353CC}">
              <c16:uniqueId val="{00000004-3C21-4161-98E9-4AE4F21C094E}"/>
            </c:ext>
          </c:extLst>
        </c:ser>
        <c:dLbls>
          <c:showLegendKey val="0"/>
          <c:showVal val="0"/>
          <c:showCatName val="0"/>
          <c:showSerName val="0"/>
          <c:showPercent val="0"/>
          <c:showBubbleSize val="0"/>
        </c:dLbls>
        <c:gapWidth val="219"/>
        <c:overlap val="-27"/>
        <c:axId val="1766980335"/>
        <c:axId val="1766977007"/>
      </c:barChart>
      <c:catAx>
        <c:axId val="1766980335"/>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fr-FR" sz="1800"/>
                  <a:t>GENRE </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766977007"/>
        <c:crosses val="autoZero"/>
        <c:auto val="1"/>
        <c:lblAlgn val="ctr"/>
        <c:lblOffset val="100"/>
        <c:noMultiLvlLbl val="0"/>
      </c:catAx>
      <c:valAx>
        <c:axId val="1766977007"/>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NIVEAU</a:t>
                </a:r>
                <a:r>
                  <a:rPr lang="fr-FR" baseline="0"/>
                  <a:t> MOYEN D'ADH</a:t>
                </a:r>
                <a:r>
                  <a:rPr lang="fr-FR" sz="1000" b="0" i="0" u="none" strike="noStrike" baseline="0">
                    <a:effectLst/>
                  </a:rPr>
                  <a:t>É</a:t>
                </a:r>
                <a:r>
                  <a:rPr lang="fr-FR" baseline="0"/>
                  <a:t>SION AUX CROYANCES CONSPIRATIONNISTES </a:t>
                </a:r>
                <a:endParaRPr lang="fr-F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669803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NIVEAU</a:t>
            </a:r>
            <a:r>
              <a:rPr lang="en-US" sz="1800" baseline="0" dirty="0"/>
              <a:t> MOYEN D'ADHÉSION AUX </a:t>
            </a:r>
            <a:r>
              <a:rPr lang="en-US" sz="1800" b="1" baseline="0" dirty="0"/>
              <a:t>CROYANCES CONSPIRATIONNISTES </a:t>
            </a:r>
            <a:r>
              <a:rPr lang="en-US" sz="1800" baseline="0" dirty="0"/>
              <a:t>EN FONCTION DU TYPE D'ÉTABLISSEMENT</a:t>
            </a:r>
            <a:r>
              <a:rPr lang="en-US" sz="1800" dirty="0"/>
              <a:t>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genre!$B$134</c:f>
              <c:strCache>
                <c:ptCount val="1"/>
                <c:pt idx="0">
                  <c:v>CROYANCES CONSPIRATIONNISTES </c:v>
                </c:pt>
              </c:strCache>
            </c:strRef>
          </c:tx>
          <c:spPr>
            <a:solidFill>
              <a:schemeClr val="accent1"/>
            </a:solidFill>
            <a:ln>
              <a:noFill/>
            </a:ln>
            <a:effectLst/>
          </c:spPr>
          <c:invertIfNegative val="0"/>
          <c:dPt>
            <c:idx val="0"/>
            <c:invertIfNegative val="0"/>
            <c:bubble3D val="0"/>
            <c:spPr>
              <a:solidFill>
                <a:srgbClr val="DCB47E"/>
              </a:solidFill>
              <a:ln>
                <a:solidFill>
                  <a:srgbClr val="DCB47E"/>
                </a:solidFill>
              </a:ln>
              <a:effectLst/>
            </c:spPr>
            <c:extLst>
              <c:ext xmlns:c16="http://schemas.microsoft.com/office/drawing/2014/chart" uri="{C3380CC4-5D6E-409C-BE32-E72D297353CC}">
                <c16:uniqueId val="{00000002-4B1A-42E9-A3BA-7F7AD4B4B927}"/>
              </c:ext>
            </c:extLst>
          </c:dPt>
          <c:dPt>
            <c:idx val="1"/>
            <c:invertIfNegative val="0"/>
            <c:bubble3D val="0"/>
            <c:spPr>
              <a:solidFill>
                <a:srgbClr val="009999"/>
              </a:solidFill>
              <a:ln>
                <a:solidFill>
                  <a:srgbClr val="009999"/>
                </a:solidFill>
              </a:ln>
              <a:effectLst/>
            </c:spPr>
            <c:extLst>
              <c:ext xmlns:c16="http://schemas.microsoft.com/office/drawing/2014/chart" uri="{C3380CC4-5D6E-409C-BE32-E72D297353CC}">
                <c16:uniqueId val="{00000003-4B1A-42E9-A3BA-7F7AD4B4B92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genre!$C$135:$C$136</c:f>
                <c:numCache>
                  <c:formatCode>General</c:formatCode>
                  <c:ptCount val="2"/>
                  <c:pt idx="0">
                    <c:v>1.1131461679603762</c:v>
                  </c:pt>
                  <c:pt idx="1">
                    <c:v>0.94085115767633598</c:v>
                  </c:pt>
                </c:numCache>
              </c:numRef>
            </c:plus>
            <c:minus>
              <c:numRef>
                <c:f>genre!$C$135:$C$136</c:f>
                <c:numCache>
                  <c:formatCode>General</c:formatCode>
                  <c:ptCount val="2"/>
                  <c:pt idx="0">
                    <c:v>1.1131461679603762</c:v>
                  </c:pt>
                  <c:pt idx="1">
                    <c:v>0.94085115767633598</c:v>
                  </c:pt>
                </c:numCache>
              </c:numRef>
            </c:minus>
            <c:spPr>
              <a:noFill/>
              <a:ln w="9525" cap="flat" cmpd="sng" algn="ctr">
                <a:solidFill>
                  <a:schemeClr val="tx1">
                    <a:lumMod val="65000"/>
                    <a:lumOff val="35000"/>
                  </a:schemeClr>
                </a:solidFill>
                <a:round/>
              </a:ln>
              <a:effectLst/>
            </c:spPr>
          </c:errBars>
          <c:cat>
            <c:strRef>
              <c:f>genre!$A$135:$A$136</c:f>
              <c:strCache>
                <c:ptCount val="2"/>
                <c:pt idx="0">
                  <c:v>COLLEGE </c:v>
                </c:pt>
                <c:pt idx="1">
                  <c:v>LYCEE</c:v>
                </c:pt>
              </c:strCache>
            </c:strRef>
          </c:cat>
          <c:val>
            <c:numRef>
              <c:f>genre!$B$135:$B$136</c:f>
              <c:numCache>
                <c:formatCode>0.00</c:formatCode>
                <c:ptCount val="2"/>
                <c:pt idx="0">
                  <c:v>2.1720930232558144</c:v>
                </c:pt>
                <c:pt idx="1">
                  <c:v>2.0986666666666669</c:v>
                </c:pt>
              </c:numCache>
            </c:numRef>
          </c:val>
          <c:extLst>
            <c:ext xmlns:c16="http://schemas.microsoft.com/office/drawing/2014/chart" uri="{C3380CC4-5D6E-409C-BE32-E72D297353CC}">
              <c16:uniqueId val="{00000000-4B1A-42E9-A3BA-7F7AD4B4B927}"/>
            </c:ext>
          </c:extLst>
        </c:ser>
        <c:dLbls>
          <c:showLegendKey val="0"/>
          <c:showVal val="0"/>
          <c:showCatName val="0"/>
          <c:showSerName val="0"/>
          <c:showPercent val="0"/>
          <c:showBubbleSize val="0"/>
        </c:dLbls>
        <c:gapWidth val="219"/>
        <c:overlap val="-27"/>
        <c:axId val="1857276863"/>
        <c:axId val="1857277279"/>
      </c:barChart>
      <c:catAx>
        <c:axId val="1857276863"/>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sz="1600"/>
                  <a:t>TYPE D'ÉTABLISSEMENT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857277279"/>
        <c:crosses val="autoZero"/>
        <c:auto val="1"/>
        <c:lblAlgn val="ctr"/>
        <c:lblOffset val="100"/>
        <c:noMultiLvlLbl val="0"/>
      </c:catAx>
      <c:valAx>
        <c:axId val="1857277279"/>
        <c:scaling>
          <c:orientation val="minMax"/>
          <c:max val="9"/>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NIVEAU MOYEN D'ADHÉSION AUX</a:t>
                </a:r>
                <a:r>
                  <a:rPr lang="fr-FR" baseline="0"/>
                  <a:t> CROYANCES CONSPIRATIONNISTES </a:t>
                </a:r>
                <a:endParaRPr lang="fr-F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57276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NIVEAU D'ADH</a:t>
            </a:r>
            <a:r>
              <a:rPr lang="en-US" sz="1800" dirty="0">
                <a:latin typeface="Calibri" panose="020F0502020204030204" pitchFamily="34" charset="0"/>
                <a:cs typeface="Calibri" panose="020F0502020204030204" pitchFamily="34" charset="0"/>
              </a:rPr>
              <a:t>É</a:t>
            </a:r>
            <a:r>
              <a:rPr lang="en-US" sz="1800" dirty="0"/>
              <a:t>SION</a:t>
            </a:r>
            <a:r>
              <a:rPr lang="en-US" sz="1800" baseline="0" dirty="0"/>
              <a:t> MOYEN À L'</a:t>
            </a:r>
            <a:r>
              <a:rPr lang="en-US" sz="1800" b="0" i="0" u="none" strike="noStrike" baseline="0" dirty="0">
                <a:effectLst/>
              </a:rPr>
              <a:t>É</a:t>
            </a:r>
            <a:r>
              <a:rPr lang="en-US" sz="1800" baseline="0" dirty="0"/>
              <a:t>CHELLE DE </a:t>
            </a:r>
            <a:r>
              <a:rPr lang="en-US" sz="1800" b="1" baseline="0" dirty="0"/>
              <a:t>MENTALIT</a:t>
            </a:r>
            <a:r>
              <a:rPr lang="en-US" sz="1800" b="1" i="0" u="none" strike="noStrike" baseline="0" dirty="0">
                <a:effectLst/>
              </a:rPr>
              <a:t>É</a:t>
            </a:r>
            <a:r>
              <a:rPr lang="en-US" sz="1800" b="1" baseline="0" dirty="0"/>
              <a:t> CONSPIRATIONNISTE </a:t>
            </a:r>
            <a:r>
              <a:rPr lang="en-US" sz="1800" baseline="0" dirty="0"/>
              <a:t>EN FONCTION DU GENRE DES ENSEIGNANT·E·S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genre!$B$106</c:f>
              <c:strCache>
                <c:ptCount val="1"/>
                <c:pt idx="0">
                  <c:v>MENTALITE CONSPIRATIONNISTE</c:v>
                </c:pt>
              </c:strCache>
            </c:strRef>
          </c:tx>
          <c:spPr>
            <a:solidFill>
              <a:schemeClr val="accent1"/>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c:ext xmlns:c16="http://schemas.microsoft.com/office/drawing/2014/chart" uri="{C3380CC4-5D6E-409C-BE32-E72D297353CC}">
                <c16:uniqueId val="{00000001-BD78-4251-8DBA-961255127F04}"/>
              </c:ext>
            </c:extLst>
          </c:dPt>
          <c:dPt>
            <c:idx val="1"/>
            <c:invertIfNegative val="0"/>
            <c:bubble3D val="0"/>
            <c:spPr>
              <a:solidFill>
                <a:schemeClr val="accent2">
                  <a:lumMod val="40000"/>
                  <a:lumOff val="60000"/>
                </a:schemeClr>
              </a:solidFill>
              <a:ln>
                <a:solidFill>
                  <a:srgbClr val="BCE2E6"/>
                </a:solidFill>
              </a:ln>
              <a:effectLst/>
            </c:spPr>
            <c:extLst>
              <c:ext xmlns:c16="http://schemas.microsoft.com/office/drawing/2014/chart" uri="{C3380CC4-5D6E-409C-BE32-E72D297353CC}">
                <c16:uniqueId val="{00000003-BD78-4251-8DBA-961255127F04}"/>
              </c:ext>
            </c:extLst>
          </c:dPt>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9517B228-D0A1-4B38-A5E3-9F8B2D05451F}" type="VALUE">
                      <a:rPr lang="en-US" b="1">
                        <a:solidFill>
                          <a:schemeClr val="bg1"/>
                        </a:solidFill>
                      </a:rPr>
                      <a:pPr>
                        <a:defRPr>
                          <a:solidFill>
                            <a:schemeClr val="bg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78-4251-8DBA-961255127F04}"/>
                </c:ext>
              </c:extLst>
            </c:dLbl>
            <c:dLbl>
              <c:idx val="1"/>
              <c:tx>
                <c:rich>
                  <a:bodyPr/>
                  <a:lstStyle/>
                  <a:p>
                    <a:fld id="{D39B2D28-ECB3-4FA0-9E60-233388A82C33}" type="VALUE">
                      <a:rPr lang="en-US" b="1"/>
                      <a:pPr/>
                      <a:t>[VALEUR]</a:t>
                    </a:fld>
                    <a:endParaRPr lang="fr-F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D78-4251-8DBA-961255127F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genre!$C$107:$C$108</c:f>
                <c:numCache>
                  <c:formatCode>General</c:formatCode>
                  <c:ptCount val="2"/>
                  <c:pt idx="0">
                    <c:v>2.2113924143526442</c:v>
                  </c:pt>
                  <c:pt idx="1">
                    <c:v>2.0618426148844264</c:v>
                  </c:pt>
                </c:numCache>
              </c:numRef>
            </c:plus>
            <c:minus>
              <c:numRef>
                <c:f>genre!$C$107:$C$108</c:f>
                <c:numCache>
                  <c:formatCode>General</c:formatCode>
                  <c:ptCount val="2"/>
                  <c:pt idx="0">
                    <c:v>2.2113924143526442</c:v>
                  </c:pt>
                  <c:pt idx="1">
                    <c:v>2.0618426148844264</c:v>
                  </c:pt>
                </c:numCache>
              </c:numRef>
            </c:minus>
            <c:spPr>
              <a:noFill/>
              <a:ln w="9525" cap="flat" cmpd="sng" algn="ctr">
                <a:solidFill>
                  <a:schemeClr val="tx1">
                    <a:lumMod val="65000"/>
                    <a:lumOff val="35000"/>
                  </a:schemeClr>
                </a:solidFill>
                <a:round/>
              </a:ln>
              <a:effectLst/>
            </c:spPr>
          </c:errBars>
          <c:cat>
            <c:strRef>
              <c:f>genre!$A$107:$A$108</c:f>
              <c:strCache>
                <c:ptCount val="2"/>
                <c:pt idx="0">
                  <c:v>HOMME</c:v>
                </c:pt>
                <c:pt idx="1">
                  <c:v>FEMME</c:v>
                </c:pt>
              </c:strCache>
            </c:strRef>
          </c:cat>
          <c:val>
            <c:numRef>
              <c:f>genre!$B$107:$B$108</c:f>
              <c:numCache>
                <c:formatCode>0.00</c:formatCode>
                <c:ptCount val="2"/>
                <c:pt idx="0">
                  <c:v>4.0444444444444443</c:v>
                </c:pt>
                <c:pt idx="1">
                  <c:v>4.011111111111112</c:v>
                </c:pt>
              </c:numCache>
            </c:numRef>
          </c:val>
          <c:extLst>
            <c:ext xmlns:c16="http://schemas.microsoft.com/office/drawing/2014/chart" uri="{C3380CC4-5D6E-409C-BE32-E72D297353CC}">
              <c16:uniqueId val="{00000004-BD78-4251-8DBA-961255127F04}"/>
            </c:ext>
          </c:extLst>
        </c:ser>
        <c:dLbls>
          <c:dLblPos val="outEnd"/>
          <c:showLegendKey val="0"/>
          <c:showVal val="1"/>
          <c:showCatName val="0"/>
          <c:showSerName val="0"/>
          <c:showPercent val="0"/>
          <c:showBubbleSize val="0"/>
        </c:dLbls>
        <c:gapWidth val="219"/>
        <c:overlap val="-27"/>
        <c:axId val="1761690655"/>
        <c:axId val="1761689823"/>
      </c:barChart>
      <c:catAx>
        <c:axId val="176169065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sz="1600"/>
                  <a:t>GENRE </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761689823"/>
        <c:crosses val="autoZero"/>
        <c:auto val="1"/>
        <c:lblAlgn val="ctr"/>
        <c:lblOffset val="100"/>
        <c:noMultiLvlLbl val="0"/>
      </c:catAx>
      <c:valAx>
        <c:axId val="17616898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NIVEAU</a:t>
                </a:r>
                <a:r>
                  <a:rPr lang="fr-FR" baseline="0"/>
                  <a:t> D'ADH</a:t>
                </a:r>
                <a:r>
                  <a:rPr lang="en-US" sz="1000" b="0" i="0" u="none" strike="noStrike" baseline="0">
                    <a:effectLst/>
                  </a:rPr>
                  <a:t>É</a:t>
                </a:r>
                <a:r>
                  <a:rPr lang="fr-FR" baseline="0"/>
                  <a:t>SION MOYEN  </a:t>
                </a:r>
                <a:r>
                  <a:rPr lang="en-US" sz="1000" b="0" i="0" u="none" strike="noStrike" baseline="0">
                    <a:effectLst/>
                  </a:rPr>
                  <a:t>À</a:t>
                </a:r>
                <a:r>
                  <a:rPr lang="fr-FR" baseline="0"/>
                  <a:t> L'</a:t>
                </a:r>
                <a:r>
                  <a:rPr lang="en-US" sz="1000" b="0" i="0" u="none" strike="noStrike" baseline="0">
                    <a:effectLst/>
                  </a:rPr>
                  <a:t>É</a:t>
                </a:r>
                <a:r>
                  <a:rPr lang="fr-FR" baseline="0"/>
                  <a:t>CHELLE DE MENTALIT</a:t>
                </a:r>
                <a:r>
                  <a:rPr lang="en-US" sz="1000" b="0" i="0" u="none" strike="noStrike" baseline="0">
                    <a:effectLst/>
                  </a:rPr>
                  <a:t>É</a:t>
                </a:r>
                <a:r>
                  <a:rPr lang="fr-FR" baseline="0"/>
                  <a:t> CONSPIRATIONNISTE </a:t>
                </a:r>
                <a:endParaRPr lang="fr-FR"/>
              </a:p>
            </c:rich>
          </c:tx>
          <c:layout>
            <c:manualLayout>
              <c:xMode val="edge"/>
              <c:yMode val="edge"/>
              <c:x val="2.502844141069397E-2"/>
              <c:y val="0.1161152263374485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616906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B27204-D558-49FF-9096-8065F2408A07}" type="doc">
      <dgm:prSet loTypeId="urn:microsoft.com/office/officeart/2005/8/layout/venn1" loCatId="relationship" qsTypeId="urn:microsoft.com/office/officeart/2005/8/quickstyle/simple1" qsCatId="simple" csTypeId="urn:microsoft.com/office/officeart/2005/8/colors/colorful5" csCatId="colorful" phldr="1"/>
      <dgm:spPr/>
    </dgm:pt>
    <dgm:pt modelId="{304DF7CF-C2B8-4004-A0F6-E0B988554909}">
      <dgm:prSet phldrT="[Texte]"/>
      <dgm:spPr/>
      <dgm:t>
        <a:bodyPr/>
        <a:lstStyle/>
        <a:p>
          <a:r>
            <a:rPr lang="fr-FR" dirty="0"/>
            <a:t>EMI</a:t>
          </a:r>
        </a:p>
      </dgm:t>
    </dgm:pt>
    <dgm:pt modelId="{EE532E3E-98C5-4353-882C-D8DB820022AD}" type="parTrans" cxnId="{2DDC50F3-EB5B-4B1D-AF35-8FCF7CEBDE59}">
      <dgm:prSet/>
      <dgm:spPr/>
      <dgm:t>
        <a:bodyPr/>
        <a:lstStyle/>
        <a:p>
          <a:endParaRPr lang="fr-FR"/>
        </a:p>
      </dgm:t>
    </dgm:pt>
    <dgm:pt modelId="{7D83A72A-60A2-4D4C-80FF-05C3F2C5AB7F}" type="sibTrans" cxnId="{2DDC50F3-EB5B-4B1D-AF35-8FCF7CEBDE59}">
      <dgm:prSet/>
      <dgm:spPr/>
      <dgm:t>
        <a:bodyPr/>
        <a:lstStyle/>
        <a:p>
          <a:endParaRPr lang="fr-FR"/>
        </a:p>
      </dgm:t>
    </dgm:pt>
    <dgm:pt modelId="{101F7424-A779-4C2E-A208-470A5419C21E}">
      <dgm:prSet phldrT="[Texte]"/>
      <dgm:spPr/>
      <dgm:t>
        <a:bodyPr/>
        <a:lstStyle/>
        <a:p>
          <a:r>
            <a:rPr lang="fr-FR" dirty="0"/>
            <a:t>EC</a:t>
          </a:r>
        </a:p>
      </dgm:t>
    </dgm:pt>
    <dgm:pt modelId="{CDA2CC01-EC01-4C53-BC0E-23D1FF1CDABF}" type="parTrans" cxnId="{D2C77BB6-B9FF-4F6A-B873-BE8E9CF8EEC0}">
      <dgm:prSet/>
      <dgm:spPr/>
      <dgm:t>
        <a:bodyPr/>
        <a:lstStyle/>
        <a:p>
          <a:endParaRPr lang="fr-FR"/>
        </a:p>
      </dgm:t>
    </dgm:pt>
    <dgm:pt modelId="{12156DE5-D3E1-43E9-8D00-F97263D4C344}" type="sibTrans" cxnId="{D2C77BB6-B9FF-4F6A-B873-BE8E9CF8EEC0}">
      <dgm:prSet/>
      <dgm:spPr/>
      <dgm:t>
        <a:bodyPr/>
        <a:lstStyle/>
        <a:p>
          <a:endParaRPr lang="fr-FR"/>
        </a:p>
      </dgm:t>
    </dgm:pt>
    <dgm:pt modelId="{2D6C1D20-64E3-4259-89EA-9ECC672DAD1B}" type="pres">
      <dgm:prSet presAssocID="{F0B27204-D558-49FF-9096-8065F2408A07}" presName="compositeShape" presStyleCnt="0">
        <dgm:presLayoutVars>
          <dgm:chMax val="7"/>
          <dgm:dir/>
          <dgm:resizeHandles val="exact"/>
        </dgm:presLayoutVars>
      </dgm:prSet>
      <dgm:spPr/>
    </dgm:pt>
    <dgm:pt modelId="{67D1A09E-CA11-42AA-AD0C-5849ADE65DB8}" type="pres">
      <dgm:prSet presAssocID="{304DF7CF-C2B8-4004-A0F6-E0B988554909}" presName="circ1" presStyleLbl="vennNode1" presStyleIdx="0" presStyleCnt="2"/>
      <dgm:spPr/>
      <dgm:t>
        <a:bodyPr/>
        <a:lstStyle/>
        <a:p>
          <a:endParaRPr lang="fr-FR"/>
        </a:p>
      </dgm:t>
    </dgm:pt>
    <dgm:pt modelId="{DB2EC384-F675-4ECF-A690-70E505C5432C}" type="pres">
      <dgm:prSet presAssocID="{304DF7CF-C2B8-4004-A0F6-E0B988554909}" presName="circ1Tx" presStyleLbl="revTx" presStyleIdx="0" presStyleCnt="0">
        <dgm:presLayoutVars>
          <dgm:chMax val="0"/>
          <dgm:chPref val="0"/>
          <dgm:bulletEnabled val="1"/>
        </dgm:presLayoutVars>
      </dgm:prSet>
      <dgm:spPr/>
      <dgm:t>
        <a:bodyPr/>
        <a:lstStyle/>
        <a:p>
          <a:endParaRPr lang="fr-FR"/>
        </a:p>
      </dgm:t>
    </dgm:pt>
    <dgm:pt modelId="{EFE4E3C4-247D-423A-A541-657B6A63283B}" type="pres">
      <dgm:prSet presAssocID="{101F7424-A779-4C2E-A208-470A5419C21E}" presName="circ2" presStyleLbl="vennNode1" presStyleIdx="1" presStyleCnt="2"/>
      <dgm:spPr/>
      <dgm:t>
        <a:bodyPr/>
        <a:lstStyle/>
        <a:p>
          <a:endParaRPr lang="fr-FR"/>
        </a:p>
      </dgm:t>
    </dgm:pt>
    <dgm:pt modelId="{73473374-747F-4B12-89CA-36F018AFCD25}" type="pres">
      <dgm:prSet presAssocID="{101F7424-A779-4C2E-A208-470A5419C21E}" presName="circ2Tx" presStyleLbl="revTx" presStyleIdx="0" presStyleCnt="0">
        <dgm:presLayoutVars>
          <dgm:chMax val="0"/>
          <dgm:chPref val="0"/>
          <dgm:bulletEnabled val="1"/>
        </dgm:presLayoutVars>
      </dgm:prSet>
      <dgm:spPr/>
      <dgm:t>
        <a:bodyPr/>
        <a:lstStyle/>
        <a:p>
          <a:endParaRPr lang="fr-FR"/>
        </a:p>
      </dgm:t>
    </dgm:pt>
  </dgm:ptLst>
  <dgm:cxnLst>
    <dgm:cxn modelId="{6A7C93DC-9B58-4243-A81E-00E7A355C874}" type="presOf" srcId="{F0B27204-D558-49FF-9096-8065F2408A07}" destId="{2D6C1D20-64E3-4259-89EA-9ECC672DAD1B}" srcOrd="0" destOrd="0" presId="urn:microsoft.com/office/officeart/2005/8/layout/venn1"/>
    <dgm:cxn modelId="{2DDC50F3-EB5B-4B1D-AF35-8FCF7CEBDE59}" srcId="{F0B27204-D558-49FF-9096-8065F2408A07}" destId="{304DF7CF-C2B8-4004-A0F6-E0B988554909}" srcOrd="0" destOrd="0" parTransId="{EE532E3E-98C5-4353-882C-D8DB820022AD}" sibTransId="{7D83A72A-60A2-4D4C-80FF-05C3F2C5AB7F}"/>
    <dgm:cxn modelId="{841A6E53-6AD5-4C97-BC47-2EE62449E3A0}" type="presOf" srcId="{304DF7CF-C2B8-4004-A0F6-E0B988554909}" destId="{67D1A09E-CA11-42AA-AD0C-5849ADE65DB8}" srcOrd="0" destOrd="0" presId="urn:microsoft.com/office/officeart/2005/8/layout/venn1"/>
    <dgm:cxn modelId="{BDA9F634-ECF2-4002-B469-A63361C730B0}" type="presOf" srcId="{101F7424-A779-4C2E-A208-470A5419C21E}" destId="{73473374-747F-4B12-89CA-36F018AFCD25}" srcOrd="1" destOrd="0" presId="urn:microsoft.com/office/officeart/2005/8/layout/venn1"/>
    <dgm:cxn modelId="{D2C77BB6-B9FF-4F6A-B873-BE8E9CF8EEC0}" srcId="{F0B27204-D558-49FF-9096-8065F2408A07}" destId="{101F7424-A779-4C2E-A208-470A5419C21E}" srcOrd="1" destOrd="0" parTransId="{CDA2CC01-EC01-4C53-BC0E-23D1FF1CDABF}" sibTransId="{12156DE5-D3E1-43E9-8D00-F97263D4C344}"/>
    <dgm:cxn modelId="{7BBED650-1ACB-4E38-BD4F-DBB2E1879250}" type="presOf" srcId="{101F7424-A779-4C2E-A208-470A5419C21E}" destId="{EFE4E3C4-247D-423A-A541-657B6A63283B}" srcOrd="0" destOrd="0" presId="urn:microsoft.com/office/officeart/2005/8/layout/venn1"/>
    <dgm:cxn modelId="{6E352DE1-EABF-4F3C-A720-5238E238C912}" type="presOf" srcId="{304DF7CF-C2B8-4004-A0F6-E0B988554909}" destId="{DB2EC384-F675-4ECF-A690-70E505C5432C}" srcOrd="1" destOrd="0" presId="urn:microsoft.com/office/officeart/2005/8/layout/venn1"/>
    <dgm:cxn modelId="{45A934BE-B370-4CBB-8BB6-AF2E965545A5}" type="presParOf" srcId="{2D6C1D20-64E3-4259-89EA-9ECC672DAD1B}" destId="{67D1A09E-CA11-42AA-AD0C-5849ADE65DB8}" srcOrd="0" destOrd="0" presId="urn:microsoft.com/office/officeart/2005/8/layout/venn1"/>
    <dgm:cxn modelId="{A1D2355A-F39F-41EF-8A3E-439BAC26519E}" type="presParOf" srcId="{2D6C1D20-64E3-4259-89EA-9ECC672DAD1B}" destId="{DB2EC384-F675-4ECF-A690-70E505C5432C}" srcOrd="1" destOrd="0" presId="urn:microsoft.com/office/officeart/2005/8/layout/venn1"/>
    <dgm:cxn modelId="{7F9AAF5E-D7FF-4804-81E4-49DB71A77EAE}" type="presParOf" srcId="{2D6C1D20-64E3-4259-89EA-9ECC672DAD1B}" destId="{EFE4E3C4-247D-423A-A541-657B6A63283B}" srcOrd="2" destOrd="0" presId="urn:microsoft.com/office/officeart/2005/8/layout/venn1"/>
    <dgm:cxn modelId="{7192CA59-D152-4419-B1E8-81782693A2F9}" type="presParOf" srcId="{2D6C1D20-64E3-4259-89EA-9ECC672DAD1B}" destId="{73473374-747F-4B12-89CA-36F018AFCD25}"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1A09E-CA11-42AA-AD0C-5849ADE65DB8}">
      <dsp:nvSpPr>
        <dsp:cNvPr id="0" name=""/>
        <dsp:cNvSpPr/>
      </dsp:nvSpPr>
      <dsp:spPr>
        <a:xfrm>
          <a:off x="73549" y="131159"/>
          <a:ext cx="1814222" cy="1814222"/>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533650">
            <a:lnSpc>
              <a:spcPct val="90000"/>
            </a:lnSpc>
            <a:spcBef>
              <a:spcPct val="0"/>
            </a:spcBef>
            <a:spcAft>
              <a:spcPct val="35000"/>
            </a:spcAft>
          </a:pPr>
          <a:r>
            <a:rPr lang="fr-FR" sz="5700" kern="1200" dirty="0"/>
            <a:t>EMI</a:t>
          </a:r>
        </a:p>
      </dsp:txBody>
      <dsp:txXfrm>
        <a:off x="326886" y="345095"/>
        <a:ext cx="1046038" cy="1386351"/>
      </dsp:txXfrm>
    </dsp:sp>
    <dsp:sp modelId="{EFE4E3C4-247D-423A-A541-657B6A63283B}">
      <dsp:nvSpPr>
        <dsp:cNvPr id="0" name=""/>
        <dsp:cNvSpPr/>
      </dsp:nvSpPr>
      <dsp:spPr>
        <a:xfrm>
          <a:off x="1381097" y="131159"/>
          <a:ext cx="1814222" cy="1814222"/>
        </a:xfrm>
        <a:prstGeom prst="ellipse">
          <a:avLst/>
        </a:prstGeom>
        <a:solidFill>
          <a:schemeClr val="accent5">
            <a:alpha val="50000"/>
            <a:hueOff val="787450"/>
            <a:satOff val="42288"/>
            <a:lumOff val="-1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533650">
            <a:lnSpc>
              <a:spcPct val="90000"/>
            </a:lnSpc>
            <a:spcBef>
              <a:spcPct val="0"/>
            </a:spcBef>
            <a:spcAft>
              <a:spcPct val="35000"/>
            </a:spcAft>
          </a:pPr>
          <a:r>
            <a:rPr lang="fr-FR" sz="5700" kern="1200" dirty="0"/>
            <a:t>EC</a:t>
          </a:r>
        </a:p>
      </dsp:txBody>
      <dsp:txXfrm>
        <a:off x="1895944" y="345095"/>
        <a:ext cx="1046038" cy="138635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4F1A-8A7F-43C5-8D66-06BC42DA9872}" type="datetimeFigureOut">
              <a:rPr lang="fr-FR" smtClean="0"/>
              <a:t>12/10/2022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703B1-49D6-459E-A2FE-3ACCB40B8C06}" type="slidenum">
              <a:rPr lang="fr-FR" smtClean="0"/>
              <a:t>‹N°›</a:t>
            </a:fld>
            <a:endParaRPr lang="fr-FR"/>
          </a:p>
        </p:txBody>
      </p:sp>
    </p:spTree>
    <p:extLst>
      <p:ext uri="{BB962C8B-B14F-4D97-AF65-F5344CB8AC3E}">
        <p14:creationId xmlns:p14="http://schemas.microsoft.com/office/powerpoint/2010/main" val="412319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ctr" rtl="0">
              <a:lnSpc>
                <a:spcPct val="100000"/>
              </a:lnSpc>
              <a:spcBef>
                <a:spcPts val="0"/>
              </a:spcBef>
              <a:spcAft>
                <a:spcPts val="0"/>
              </a:spcAft>
              <a:buSzPts val="2000"/>
              <a:buNone/>
            </a:pPr>
            <a:r>
              <a:rPr lang="fr-FR" b="1" dirty="0"/>
              <a:t>Réseau CANOPE </a:t>
            </a:r>
            <a:r>
              <a:rPr lang="fr-FR" dirty="0"/>
              <a:t>: Nicolas Bureau, Lucile </a:t>
            </a:r>
            <a:r>
              <a:rPr lang="fr-FR" dirty="0" err="1"/>
              <a:t>Boucly</a:t>
            </a:r>
            <a:r>
              <a:rPr lang="fr-FR" dirty="0"/>
              <a:t>, Antoine Gosse</a:t>
            </a:r>
          </a:p>
          <a:p>
            <a:endParaRPr lang="fr-FR" dirty="0"/>
          </a:p>
        </p:txBody>
      </p:sp>
      <p:sp>
        <p:nvSpPr>
          <p:cNvPr id="4" name="Espace réservé du numéro de diapositive 3"/>
          <p:cNvSpPr>
            <a:spLocks noGrp="1"/>
          </p:cNvSpPr>
          <p:nvPr>
            <p:ph type="sldNum" sz="quarter" idx="5"/>
          </p:nvPr>
        </p:nvSpPr>
        <p:spPr/>
        <p:txBody>
          <a:bodyPr/>
          <a:lstStyle/>
          <a:p>
            <a:pPr rtl="0"/>
            <a:fld id="{6BF82289-BCFD-4053-9D06-A9140C63A457}" type="slidenum">
              <a:rPr lang="fr-FR" smtClean="0"/>
              <a:t>1</a:t>
            </a:fld>
            <a:endParaRPr lang="fr-FR"/>
          </a:p>
        </p:txBody>
      </p:sp>
    </p:spTree>
    <p:extLst>
      <p:ext uri="{BB962C8B-B14F-4D97-AF65-F5344CB8AC3E}">
        <p14:creationId xmlns:p14="http://schemas.microsoft.com/office/powerpoint/2010/main" val="62992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e6b6ef16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11e6b6ef16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15</a:t>
            </a:fld>
            <a:endParaRPr lang="fr-FR"/>
          </a:p>
        </p:txBody>
      </p:sp>
    </p:spTree>
    <p:extLst>
      <p:ext uri="{BB962C8B-B14F-4D97-AF65-F5344CB8AC3E}">
        <p14:creationId xmlns:p14="http://schemas.microsoft.com/office/powerpoint/2010/main" val="287204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t>
            </a:r>
            <a:r>
              <a:rPr lang="fr-FR" dirty="0" err="1"/>
              <a:t>enseignant.e.s</a:t>
            </a:r>
            <a:r>
              <a:rPr lang="fr-FR" dirty="0"/>
              <a:t> de l’échantillon présente un faible niveau d’adhésion aux croyances paranormales et ceci peu importe le genre (hommes 1.64 points et femmes 1.59 points) . Les hommes présentent cependant un niveau d’adhésion à ce type de croyances plus élevé que les femmes, mais cela peut-être dû au nombre d’hommes moins important dans notre échantillon. Concernant les différentes catégories de croyances, les hommes et les femmes présentent peu de différences pour les catégories suivantes : CRT (</a:t>
            </a:r>
            <a:r>
              <a:rPr lang="fr-FR" dirty="0" err="1"/>
              <a:t>Mhomme</a:t>
            </a:r>
            <a:r>
              <a:rPr lang="fr-FR" dirty="0"/>
              <a:t> = 1.98 ; </a:t>
            </a:r>
            <a:r>
              <a:rPr lang="fr-FR" dirty="0" err="1"/>
              <a:t>SDhomme</a:t>
            </a:r>
            <a:r>
              <a:rPr lang="fr-FR" dirty="0"/>
              <a:t>=1.76 ; </a:t>
            </a:r>
            <a:r>
              <a:rPr lang="fr-FR" dirty="0" err="1"/>
              <a:t>Mfemme</a:t>
            </a:r>
            <a:r>
              <a:rPr lang="fr-FR" dirty="0"/>
              <a:t> = 1.89 ; </a:t>
            </a:r>
            <a:r>
              <a:rPr lang="fr-FR" dirty="0" err="1"/>
              <a:t>SDfemme</a:t>
            </a:r>
            <a:r>
              <a:rPr lang="fr-FR" dirty="0"/>
              <a:t> =1.4 ), psychokinésie (</a:t>
            </a:r>
            <a:r>
              <a:rPr lang="fr-FR" dirty="0" err="1"/>
              <a:t>Mhomme</a:t>
            </a:r>
            <a:r>
              <a:rPr lang="fr-FR" dirty="0"/>
              <a:t> = 1.35 ; </a:t>
            </a:r>
            <a:r>
              <a:rPr lang="fr-FR" dirty="0" err="1"/>
              <a:t>SDhomme</a:t>
            </a:r>
            <a:r>
              <a:rPr lang="fr-FR" dirty="0"/>
              <a:t>= ; </a:t>
            </a:r>
            <a:r>
              <a:rPr lang="fr-FR" dirty="0" err="1"/>
              <a:t>Mfemme</a:t>
            </a:r>
            <a:r>
              <a:rPr lang="fr-FR" dirty="0"/>
              <a:t>=1.64 ; </a:t>
            </a:r>
            <a:r>
              <a:rPr lang="fr-FR" dirty="0" err="1"/>
              <a:t>SDfemme</a:t>
            </a:r>
            <a:r>
              <a:rPr lang="fr-FR" dirty="0"/>
              <a:t>= ) superstition (</a:t>
            </a:r>
            <a:r>
              <a:rPr lang="fr-FR" dirty="0" err="1"/>
              <a:t>Mhomme</a:t>
            </a:r>
            <a:r>
              <a:rPr lang="fr-FR" dirty="0"/>
              <a:t> = 1.02 </a:t>
            </a:r>
            <a:r>
              <a:rPr lang="fr-FR" dirty="0" err="1"/>
              <a:t>SDhomme</a:t>
            </a:r>
            <a:r>
              <a:rPr lang="fr-FR" dirty="0"/>
              <a:t> =0.1 ; </a:t>
            </a:r>
            <a:r>
              <a:rPr lang="fr-FR" dirty="0" err="1"/>
              <a:t>Mfemme</a:t>
            </a:r>
            <a:r>
              <a:rPr lang="fr-FR" dirty="0"/>
              <a:t>= 1.12 ; </a:t>
            </a:r>
            <a:r>
              <a:rPr lang="fr-FR" dirty="0" err="1"/>
              <a:t>SDfemme</a:t>
            </a:r>
            <a:r>
              <a:rPr lang="fr-FR" dirty="0"/>
              <a:t> = 0.42). </a:t>
            </a:r>
          </a:p>
          <a:p>
            <a:r>
              <a:rPr lang="fr-FR" dirty="0"/>
              <a:t>Les hommes de notre échantillon semblent adhérer davantage aux croyances en lien avec la spiritualité (</a:t>
            </a:r>
            <a:r>
              <a:rPr lang="fr-FR" dirty="0" err="1"/>
              <a:t>Mhomme</a:t>
            </a:r>
            <a:r>
              <a:rPr lang="fr-FR" dirty="0"/>
              <a:t>= 2.35 ; </a:t>
            </a:r>
            <a:r>
              <a:rPr lang="fr-FR" dirty="0" err="1"/>
              <a:t>SDhomme</a:t>
            </a:r>
            <a:r>
              <a:rPr lang="fr-FR" dirty="0"/>
              <a:t>= 2.19 ; </a:t>
            </a:r>
            <a:r>
              <a:rPr lang="fr-FR" dirty="0" err="1"/>
              <a:t>Mfemme</a:t>
            </a:r>
            <a:r>
              <a:rPr lang="fr-FR" dirty="0"/>
              <a:t> = 1.94 ; </a:t>
            </a:r>
            <a:r>
              <a:rPr lang="fr-FR" dirty="0" err="1"/>
              <a:t>SDfemme</a:t>
            </a:r>
            <a:r>
              <a:rPr lang="fr-FR" dirty="0"/>
              <a:t>= 1.64), la sorcellerie (</a:t>
            </a:r>
            <a:r>
              <a:rPr lang="fr-FR" dirty="0" err="1"/>
              <a:t>Mhomme</a:t>
            </a:r>
            <a:r>
              <a:rPr lang="fr-FR" dirty="0"/>
              <a:t>= 1.72 ; </a:t>
            </a:r>
            <a:r>
              <a:rPr lang="fr-FR" dirty="0" err="1"/>
              <a:t>SDhomme</a:t>
            </a:r>
            <a:r>
              <a:rPr lang="fr-FR" dirty="0"/>
              <a:t>= 1.75 ; </a:t>
            </a:r>
            <a:r>
              <a:rPr lang="fr-FR" dirty="0" err="1"/>
              <a:t>Mfemme</a:t>
            </a:r>
            <a:r>
              <a:rPr lang="fr-FR" dirty="0"/>
              <a:t>=1.44 ; </a:t>
            </a:r>
            <a:r>
              <a:rPr lang="fr-FR" dirty="0" err="1"/>
              <a:t>SDfemme</a:t>
            </a:r>
            <a:r>
              <a:rPr lang="fr-FR" dirty="0"/>
              <a:t>= 0.88), les FVE (</a:t>
            </a:r>
            <a:r>
              <a:rPr lang="fr-FR" dirty="0" err="1"/>
              <a:t>Mhomme</a:t>
            </a:r>
            <a:r>
              <a:rPr lang="fr-FR" dirty="0"/>
              <a:t>= 1.65;SD=1.24 ; </a:t>
            </a:r>
            <a:r>
              <a:rPr lang="fr-FR" dirty="0" err="1"/>
              <a:t>Mfemme</a:t>
            </a:r>
            <a:r>
              <a:rPr lang="fr-FR" dirty="0"/>
              <a:t>= 1.38 ; </a:t>
            </a:r>
            <a:r>
              <a:rPr lang="fr-FR" dirty="0" err="1"/>
              <a:t>SDfemme</a:t>
            </a:r>
            <a:r>
              <a:rPr lang="fr-FR" dirty="0"/>
              <a:t>= 0.79). Au contraire, les femmes semblent plus sensibles aux croyances en lien avec la précognition que les hommes (</a:t>
            </a:r>
            <a:r>
              <a:rPr lang="fr-FR" dirty="0" err="1"/>
              <a:t>Mfemme</a:t>
            </a:r>
            <a:r>
              <a:rPr lang="fr-FR" dirty="0"/>
              <a:t>= 1.61 ; </a:t>
            </a:r>
            <a:r>
              <a:rPr lang="fr-FR" dirty="0" err="1"/>
              <a:t>SDfemme</a:t>
            </a:r>
            <a:r>
              <a:rPr lang="fr-FR" dirty="0"/>
              <a:t>= 0.98 ; </a:t>
            </a:r>
            <a:r>
              <a:rPr lang="fr-FR" dirty="0" err="1"/>
              <a:t>Mhomme</a:t>
            </a:r>
            <a:r>
              <a:rPr lang="fr-FR" dirty="0"/>
              <a:t>=1.44 ; </a:t>
            </a:r>
            <a:r>
              <a:rPr lang="fr-FR" dirty="0" err="1"/>
              <a:t>SDhomme</a:t>
            </a:r>
            <a:r>
              <a:rPr lang="fr-FR" dirty="0"/>
              <a:t>=0.89). Cependant ces différences restent très faibles et aucune conclusion ne peut être tirée aux vues de la disproportionnalité de notre échantillon.</a:t>
            </a:r>
          </a:p>
          <a:p>
            <a:endParaRPr lang="fr-FR" dirty="0"/>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16</a:t>
            </a:fld>
            <a:endParaRPr lang="fr-FR"/>
          </a:p>
        </p:txBody>
      </p:sp>
    </p:spTree>
    <p:extLst>
      <p:ext uri="{BB962C8B-B14F-4D97-AF65-F5344CB8AC3E}">
        <p14:creationId xmlns:p14="http://schemas.microsoft.com/office/powerpoint/2010/main" val="238190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niveau d’adhésion aux croyances paranormales est très faible et ceci peu importe le type d’établissement dans lequel enseigne l’échantillon (</a:t>
            </a:r>
            <a:r>
              <a:rPr lang="fr-FR" dirty="0" err="1"/>
              <a:t>Mcollège</a:t>
            </a:r>
            <a:r>
              <a:rPr lang="fr-FR" dirty="0"/>
              <a:t>= 1.58 ; </a:t>
            </a:r>
            <a:r>
              <a:rPr lang="fr-FR" dirty="0" err="1"/>
              <a:t>SDcollège</a:t>
            </a:r>
            <a:r>
              <a:rPr lang="fr-FR" dirty="0"/>
              <a:t>= 1.58 ; </a:t>
            </a:r>
            <a:r>
              <a:rPr lang="fr-FR" dirty="0" err="1"/>
              <a:t>Mlycée</a:t>
            </a:r>
            <a:r>
              <a:rPr lang="fr-FR" dirty="0"/>
              <a:t> = 1.64 ; </a:t>
            </a:r>
            <a:r>
              <a:rPr lang="fr-FR" dirty="0" err="1"/>
              <a:t>SDlycée</a:t>
            </a:r>
            <a:r>
              <a:rPr lang="fr-FR" dirty="0"/>
              <a:t>= 0.8). </a:t>
            </a:r>
          </a:p>
          <a:p>
            <a:r>
              <a:rPr lang="fr-FR" dirty="0"/>
              <a:t>Concernant les différentes catégories de croyances paranormales, il ne semble pas y avoir de différences importantes en fonction du type d’établissement. </a:t>
            </a:r>
          </a:p>
          <a:p>
            <a:r>
              <a:rPr lang="fr-FR" dirty="0"/>
              <a:t>Les croyances obtenant le niveau d’adhésion le plus élevé sont celles en lien avec la spiritualité (</a:t>
            </a:r>
            <a:r>
              <a:rPr lang="fr-FR" dirty="0" err="1"/>
              <a:t>Mcollège</a:t>
            </a:r>
            <a:r>
              <a:rPr lang="fr-FR" dirty="0"/>
              <a:t> 1.99 ; </a:t>
            </a:r>
            <a:r>
              <a:rPr lang="fr-FR" dirty="0" err="1"/>
              <a:t>SDcollège</a:t>
            </a:r>
            <a:r>
              <a:rPr lang="fr-FR" dirty="0"/>
              <a:t>= 1.76 ; </a:t>
            </a:r>
            <a:r>
              <a:rPr lang="fr-FR" dirty="0" err="1"/>
              <a:t>Mlycée</a:t>
            </a:r>
            <a:r>
              <a:rPr lang="fr-FR" dirty="0"/>
              <a:t>=2.15 ; </a:t>
            </a:r>
            <a:r>
              <a:rPr lang="fr-FR" dirty="0" err="1"/>
              <a:t>SDlycée</a:t>
            </a:r>
            <a:r>
              <a:rPr lang="fr-FR" dirty="0"/>
              <a:t>=1.9). </a:t>
            </a:r>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17</a:t>
            </a:fld>
            <a:endParaRPr lang="fr-FR"/>
          </a:p>
        </p:txBody>
      </p:sp>
    </p:spTree>
    <p:extLst>
      <p:ext uri="{BB962C8B-B14F-4D97-AF65-F5344CB8AC3E}">
        <p14:creationId xmlns:p14="http://schemas.microsoft.com/office/powerpoint/2010/main" val="3309728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complotisme est corrélé à la croyance dans les perceptions extralucides</a:t>
            </a:r>
          </a:p>
          <a:p>
            <a:r>
              <a:rPr lang="fr-FR" dirty="0"/>
              <a:t>L’enquête de décembre 2017 montrait que l’adhésion au conspirationnisme était corrélée à une adhésion plus grande au créationnisme ainsi qu’à l’astrologie (mesurée par un indicateur de fréquence de consultation de l’horoscope). Dans la présente enquête, nous avons souhaité compléter ces investigations en cherchant à savoir s’il existe une corrélation similaire entre le conspirationnisme et la croyance dans les perceptions extralucides.</a:t>
            </a:r>
          </a:p>
          <a:p>
            <a:r>
              <a:rPr lang="fr-FR" dirty="0"/>
              <a:t>31% des Français approuvent ainsi l’idée que « certaines personnes ont des dons de voyance ». Ceux qui la rejettent (58%) sont sous-représentés chez ceux qui adhèrent à cinq ou six théories du complot (47%) et chez ceux qui adhèrent à sept théories du complot ou plus (41%).</a:t>
            </a:r>
          </a:p>
        </p:txBody>
      </p:sp>
      <p:sp>
        <p:nvSpPr>
          <p:cNvPr id="4" name="Espace réservé du numéro de diapositive 3"/>
          <p:cNvSpPr>
            <a:spLocks noGrp="1"/>
          </p:cNvSpPr>
          <p:nvPr>
            <p:ph type="sldNum" sz="quarter" idx="5"/>
          </p:nvPr>
        </p:nvSpPr>
        <p:spPr/>
        <p:txBody>
          <a:bodyPr/>
          <a:lstStyle/>
          <a:p>
            <a:fld id="{E9C70472-06C7-4D34-9BE9-CD33600A9620}" type="slidenum">
              <a:rPr lang="fr-FR" smtClean="0"/>
              <a:t>18</a:t>
            </a:fld>
            <a:endParaRPr lang="fr-FR"/>
          </a:p>
        </p:txBody>
      </p:sp>
    </p:spTree>
    <p:extLst>
      <p:ext uri="{BB962C8B-B14F-4D97-AF65-F5344CB8AC3E}">
        <p14:creationId xmlns:p14="http://schemas.microsoft.com/office/powerpoint/2010/main" val="3297324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enseignantes de l’échantillon présentent un niveau d’adhésion aux croyances </a:t>
            </a:r>
            <a:r>
              <a:rPr lang="fr-FR" dirty="0" err="1"/>
              <a:t>conspirtionnistes</a:t>
            </a:r>
            <a:r>
              <a:rPr lang="fr-FR" dirty="0"/>
              <a:t> légèrement plus élevé que les hommes (</a:t>
            </a:r>
            <a:r>
              <a:rPr lang="fr-FR" dirty="0" err="1"/>
              <a:t>Mfemme</a:t>
            </a:r>
            <a:r>
              <a:rPr lang="fr-FR" dirty="0"/>
              <a:t> = 2.13 ; </a:t>
            </a:r>
            <a:r>
              <a:rPr lang="fr-FR" dirty="0" err="1"/>
              <a:t>Sdfemme</a:t>
            </a:r>
            <a:r>
              <a:rPr lang="fr-FR" dirty="0"/>
              <a:t>= 0.99 ; </a:t>
            </a:r>
            <a:r>
              <a:rPr lang="fr-FR" dirty="0" err="1"/>
              <a:t>Mhomme</a:t>
            </a:r>
            <a:r>
              <a:rPr lang="fr-FR" dirty="0"/>
              <a:t> = 2 ; </a:t>
            </a:r>
            <a:r>
              <a:rPr lang="fr-FR" dirty="0" err="1"/>
              <a:t>Sdhomme</a:t>
            </a:r>
            <a:r>
              <a:rPr lang="fr-FR" dirty="0"/>
              <a:t>= 0.74). Les enseignants de l’échantillon ont un faible taux d’adhésion aux croyances conspirationnistes et ceci peu importe le type d’établissement (</a:t>
            </a:r>
            <a:r>
              <a:rPr lang="fr-FR" dirty="0" err="1"/>
              <a:t>Mcollège</a:t>
            </a:r>
            <a:r>
              <a:rPr lang="fr-FR" dirty="0"/>
              <a:t>=2.17 ; </a:t>
            </a:r>
            <a:r>
              <a:rPr lang="fr-FR" dirty="0" err="1"/>
              <a:t>SDcollège</a:t>
            </a:r>
            <a:r>
              <a:rPr lang="fr-FR" dirty="0"/>
              <a:t>= 1.11 ; </a:t>
            </a:r>
            <a:r>
              <a:rPr lang="fr-FR" dirty="0" err="1"/>
              <a:t>Mlycée</a:t>
            </a:r>
            <a:r>
              <a:rPr lang="fr-FR" dirty="0"/>
              <a:t>= 2.1 ; </a:t>
            </a:r>
            <a:r>
              <a:rPr lang="fr-FR" dirty="0" err="1"/>
              <a:t>SDlycée</a:t>
            </a:r>
            <a:r>
              <a:rPr lang="fr-FR" dirty="0"/>
              <a:t>=0.94).</a:t>
            </a:r>
          </a:p>
          <a:p>
            <a:endParaRPr lang="fr-FR" dirty="0"/>
          </a:p>
          <a:p>
            <a:r>
              <a:rPr lang="fr-FR" dirty="0"/>
              <a:t>Le taux d’adhésion aux croyances conspirationnistes de l’échantillon reste très faible et ceci peu importe le genre et le type d’établissement. </a:t>
            </a:r>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19</a:t>
            </a:fld>
            <a:endParaRPr lang="fr-FR"/>
          </a:p>
        </p:txBody>
      </p:sp>
    </p:spTree>
    <p:extLst>
      <p:ext uri="{BB962C8B-B14F-4D97-AF65-F5344CB8AC3E}">
        <p14:creationId xmlns:p14="http://schemas.microsoft.com/office/powerpoint/2010/main" val="1395442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termes d’attitudes vis-à-vis de la mentalité conspirationnistes, l’échantillon présente un niveau d’adhésion assez faible avec peu de différence en fonction du type d’établissement (</a:t>
            </a:r>
            <a:r>
              <a:rPr lang="fr-FR" dirty="0" err="1"/>
              <a:t>Mcollège</a:t>
            </a:r>
            <a:r>
              <a:rPr lang="fr-FR" dirty="0"/>
              <a:t>= 4.08 ; </a:t>
            </a:r>
            <a:r>
              <a:rPr lang="fr-FR" dirty="0" err="1"/>
              <a:t>SDcollège</a:t>
            </a:r>
            <a:r>
              <a:rPr lang="fr-FR" dirty="0"/>
              <a:t>= 2.14 ; </a:t>
            </a:r>
            <a:r>
              <a:rPr lang="fr-FR" dirty="0" err="1"/>
              <a:t>Mlycée</a:t>
            </a:r>
            <a:r>
              <a:rPr lang="fr-FR" dirty="0"/>
              <a:t> = 4.04 ; </a:t>
            </a:r>
            <a:r>
              <a:rPr lang="fr-FR" dirty="0" err="1"/>
              <a:t>SDlycée</a:t>
            </a:r>
            <a:r>
              <a:rPr lang="fr-FR" dirty="0"/>
              <a:t>= 2.1)</a:t>
            </a:r>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20</a:t>
            </a:fld>
            <a:endParaRPr lang="fr-FR"/>
          </a:p>
        </p:txBody>
      </p:sp>
    </p:spTree>
    <p:extLst>
      <p:ext uri="{BB962C8B-B14F-4D97-AF65-F5344CB8AC3E}">
        <p14:creationId xmlns:p14="http://schemas.microsoft.com/office/powerpoint/2010/main" val="4119864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9C70472-06C7-4D34-9BE9-CD33600A9620}" type="slidenum">
              <a:rPr lang="fr-FR" smtClean="0"/>
              <a:t>21</a:t>
            </a:fld>
            <a:endParaRPr lang="fr-FR"/>
          </a:p>
        </p:txBody>
      </p:sp>
    </p:spTree>
    <p:extLst>
      <p:ext uri="{BB962C8B-B14F-4D97-AF65-F5344CB8AC3E}">
        <p14:creationId xmlns:p14="http://schemas.microsoft.com/office/powerpoint/2010/main" val="235612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L’EMI et l’EC face à la désinformation notamment scientifique, ou fake news, est au cœur des politiques éducatives les plus récentes. La production et la diffusion d’outils pédagogiques se multiplient. En parallèle, l’offre de formations à destination des divers intervenants de l’éducation et de la culture ne cesse de grandir. Cependant l’évaluation de l’efficacité de ces dispositifs sur le développement de l’EC reste rare. </a:t>
            </a:r>
          </a:p>
          <a:p>
            <a:endParaRPr lang="fr-FR" dirty="0"/>
          </a:p>
          <a:p>
            <a:r>
              <a:rPr lang="fr-FR" dirty="0"/>
              <a:t>Face à la dérégulation du marché de l’information (Bronner, 2018), l’enjeu est d’endiguer la propagation de fake news et de fausses croyances. En effet, la littérature a mis en évidence le fait que 73% des français interrogés pensent avoir déjà été confrontés aux fake news et que 24 % ont déjà rediffusé une fausse information ne prenant consciente que trop tard du caractère erroné de cette dernière. De plus, une prévalence élevée de l’adhésion aux théories du complots a été mise en évidence </a:t>
            </a:r>
            <a:r>
              <a:rPr lang="fr-FR" sz="1200" dirty="0"/>
              <a:t>(</a:t>
            </a:r>
            <a:r>
              <a:rPr lang="fr-FR" sz="1200" dirty="0" err="1"/>
              <a:t>Gombin</a:t>
            </a:r>
            <a:r>
              <a:rPr lang="fr-FR" sz="1200" dirty="0"/>
              <a:t>, 2013 ; Chapman, 2017 ; </a:t>
            </a:r>
            <a:r>
              <a:rPr lang="fr-FR" sz="1200" dirty="0" err="1"/>
              <a:t>Ståhl</a:t>
            </a:r>
            <a:r>
              <a:rPr lang="fr-FR" sz="1200" dirty="0"/>
              <a:t> &amp; van </a:t>
            </a:r>
            <a:r>
              <a:rPr lang="fr-FR" sz="1200" dirty="0" err="1"/>
              <a:t>Prooijen</a:t>
            </a:r>
            <a:r>
              <a:rPr lang="fr-FR" sz="1200" dirty="0"/>
              <a:t>, 2018). L’enjeu de prévention face à ces fake news et fausses croyances et d’autant plus important que ces dernières ont un impact parfois délétère sur les comportements des individus. </a:t>
            </a:r>
          </a:p>
          <a:p>
            <a:r>
              <a:rPr lang="fr-FR" sz="1200" dirty="0"/>
              <a:t>Développer des dispositifs de sensibilisation à la méthode scientifique et d’éducation à l’esprit critique semble être une piste a envisager pour lutter contre les effets délétères de cette dérégulation du marche de l’information. </a:t>
            </a:r>
          </a:p>
          <a:p>
            <a:r>
              <a:rPr lang="fr-FR" sz="1200" dirty="0"/>
              <a:t>Un certain nombre de résultats présentés aujourd’hui visent justement à tester différents dispositifs pédagogiques spécifiques ayant pour objectif de développer l’EMI et l’EC de publics variés. </a:t>
            </a:r>
          </a:p>
          <a:p>
            <a:endParaRPr lang="fr-FR" sz="1200" dirty="0"/>
          </a:p>
        </p:txBody>
      </p:sp>
      <p:sp>
        <p:nvSpPr>
          <p:cNvPr id="4" name="Espace réservé du numéro de diapositive 3"/>
          <p:cNvSpPr>
            <a:spLocks noGrp="1"/>
          </p:cNvSpPr>
          <p:nvPr>
            <p:ph type="sldNum" sz="quarter" idx="5"/>
          </p:nvPr>
        </p:nvSpPr>
        <p:spPr/>
        <p:txBody>
          <a:bodyPr/>
          <a:lstStyle/>
          <a:p>
            <a:fld id="{D415510E-F390-46D9-A862-29B15B0E532E}" type="slidenum">
              <a:rPr lang="fr-FR" smtClean="0"/>
              <a:t>2</a:t>
            </a:fld>
            <a:endParaRPr lang="fr-FR"/>
          </a:p>
        </p:txBody>
      </p:sp>
    </p:spTree>
    <p:extLst>
      <p:ext uri="{BB962C8B-B14F-4D97-AF65-F5344CB8AC3E}">
        <p14:creationId xmlns:p14="http://schemas.microsoft.com/office/powerpoint/2010/main" val="1639648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lvl="0" indent="-237172" algn="l" rtl="0">
              <a:lnSpc>
                <a:spcPct val="100000"/>
              </a:lnSpc>
              <a:spcBef>
                <a:spcPts val="0"/>
              </a:spcBef>
              <a:spcAft>
                <a:spcPts val="0"/>
              </a:spcAft>
              <a:buSzPts val="1800"/>
              <a:buChar char="•"/>
            </a:pPr>
            <a:r>
              <a:rPr lang="fr-FR" dirty="0"/>
              <a:t>Webinaire consacré à l’épistémologie et à la démarche scientifique</a:t>
            </a:r>
          </a:p>
          <a:p>
            <a:pPr marL="0" lvl="0" indent="0" algn="l" rtl="0">
              <a:lnSpc>
                <a:spcPct val="100000"/>
              </a:lnSpc>
              <a:spcBef>
                <a:spcPts val="0"/>
              </a:spcBef>
              <a:spcAft>
                <a:spcPts val="0"/>
              </a:spcAft>
              <a:buSzPts val="1800"/>
              <a:buNone/>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Objectif : comparer les effets de contenus relatifs aux croyances pseudo-scientifiques, à la présentation de la démarche scientifique  et aux questions épistémologiques qui soulève le rapport à la connaissance scientifique.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Mesures : 1) juste avant 2) juste après le webinaire 3) 4 mois après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Cela permet de mesurer l’efficacité de la formation sur l’adhésion aux croyances infondées en comparant avant et après et en regardant si cela perdure dans le temps</a:t>
            </a:r>
          </a:p>
          <a:p>
            <a:pPr marL="228600" lvl="0" indent="-237172" algn="l" rtl="0">
              <a:lnSpc>
                <a:spcPct val="100000"/>
              </a:lnSpc>
              <a:spcBef>
                <a:spcPts val="1000"/>
              </a:spcBef>
              <a:spcAft>
                <a:spcPts val="0"/>
              </a:spcAft>
              <a:buSzPts val="1800"/>
              <a:buChar char="•"/>
            </a:pPr>
            <a:r>
              <a:rPr lang="fr-FR" dirty="0"/>
              <a:t>Objectifs :</a:t>
            </a:r>
          </a:p>
          <a:p>
            <a:pPr marL="457200" lvl="1" indent="-236220" algn="l" rtl="0">
              <a:lnSpc>
                <a:spcPct val="100000"/>
              </a:lnSpc>
              <a:spcBef>
                <a:spcPts val="1000"/>
              </a:spcBef>
              <a:spcAft>
                <a:spcPts val="0"/>
              </a:spcAft>
              <a:buSzPts val="1600"/>
              <a:buChar char="•"/>
            </a:pPr>
            <a:r>
              <a:rPr lang="fr-FR" dirty="0"/>
              <a:t>Définir et comprendre la démarche scientifique comme méthode pour la formation de l'EC</a:t>
            </a:r>
          </a:p>
          <a:p>
            <a:pPr marL="457200" lvl="1" indent="-236220" algn="l" rtl="0">
              <a:lnSpc>
                <a:spcPct val="100000"/>
              </a:lnSpc>
              <a:spcBef>
                <a:spcPts val="1000"/>
              </a:spcBef>
              <a:spcAft>
                <a:spcPts val="0"/>
              </a:spcAft>
              <a:buSzPts val="1600"/>
              <a:buChar char="•"/>
            </a:pPr>
            <a:r>
              <a:rPr lang="fr-FR" dirty="0"/>
              <a:t>Différencier une information scientifique d’une information non recevable d’un point de vue scientifique</a:t>
            </a:r>
          </a:p>
          <a:p>
            <a:pPr marL="457200" lvl="1" indent="-236220" algn="l" rtl="0">
              <a:lnSpc>
                <a:spcPct val="100000"/>
              </a:lnSpc>
              <a:spcBef>
                <a:spcPts val="1000"/>
              </a:spcBef>
              <a:spcAft>
                <a:spcPts val="0"/>
              </a:spcAft>
              <a:buSzPts val="1600"/>
              <a:buChar char="•"/>
            </a:pPr>
            <a:r>
              <a:rPr lang="fr-FR" dirty="0"/>
              <a:t>Identifier des outils utilisables dans le cadre de la formation scientifique des élèves</a:t>
            </a:r>
          </a:p>
          <a:p>
            <a:pPr marL="0" lvl="0" indent="0" algn="l" rtl="0">
              <a:lnSpc>
                <a:spcPct val="100000"/>
              </a:lnSpc>
              <a:spcBef>
                <a:spcPts val="1000"/>
              </a:spcBef>
              <a:spcAft>
                <a:spcPts val="0"/>
              </a:spcAft>
              <a:buSzPts val="1800"/>
              <a:buNone/>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D415510E-F390-46D9-A862-29B15B0E532E}" type="slidenum">
              <a:rPr lang="fr-FR" smtClean="0"/>
              <a:t>23</a:t>
            </a:fld>
            <a:endParaRPr lang="fr-FR"/>
          </a:p>
        </p:txBody>
      </p:sp>
    </p:spTree>
    <p:extLst>
      <p:ext uri="{BB962C8B-B14F-4D97-AF65-F5344CB8AC3E}">
        <p14:creationId xmlns:p14="http://schemas.microsoft.com/office/powerpoint/2010/main" val="2193644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majorité de l’échantillon est titulaire de son poste (83.3% de titulaires, 12.5% de contractuel et 4.2% de stagiaire) et exerce pour la plus grande partie au lycée (49.9% au lycée, 37.5% au collège, 8.3% en école primaire et 8.3% déclarent enseigner ailleurs). </a:t>
            </a:r>
          </a:p>
          <a:p>
            <a:r>
              <a:rPr lang="fr-FR" dirty="0"/>
              <a:t>Les </a:t>
            </a:r>
            <a:r>
              <a:rPr lang="fr-FR" dirty="0" err="1"/>
              <a:t>enseignant·e·s</a:t>
            </a:r>
            <a:r>
              <a:rPr lang="fr-FR" dirty="0"/>
              <a:t> de l’étude sont en poste depuis en moyenne 13 ans (</a:t>
            </a:r>
            <a:r>
              <a:rPr lang="fr-FR" dirty="0" err="1"/>
              <a:t>M</a:t>
            </a:r>
            <a:r>
              <a:rPr lang="fr-FR" sz="1050" dirty="0" err="1"/>
              <a:t>ancienneté</a:t>
            </a:r>
            <a:r>
              <a:rPr lang="fr-FR" dirty="0"/>
              <a:t> = 12.9 ans ; </a:t>
            </a:r>
            <a:r>
              <a:rPr lang="fr-FR" dirty="0" err="1"/>
              <a:t>SD</a:t>
            </a:r>
            <a:r>
              <a:rPr lang="fr-FR" sz="1050" dirty="0" err="1"/>
              <a:t>ancienneté</a:t>
            </a:r>
            <a:r>
              <a:rPr lang="fr-FR" dirty="0"/>
              <a:t>=7.91 ans). </a:t>
            </a:r>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24</a:t>
            </a:fld>
            <a:endParaRPr lang="fr-FR"/>
          </a:p>
        </p:txBody>
      </p:sp>
    </p:spTree>
    <p:extLst>
      <p:ext uri="{BB962C8B-B14F-4D97-AF65-F5344CB8AC3E}">
        <p14:creationId xmlns:p14="http://schemas.microsoft.com/office/powerpoint/2010/main" val="3313095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t>En com NS</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b="1" u="sng" dirty="0"/>
              <a:t>Mentalité conspirationniste : NS</a:t>
            </a:r>
          </a:p>
          <a:p>
            <a:pPr algn="just"/>
            <a:r>
              <a:rPr lang="fr-FR" dirty="0"/>
              <a:t>Concernant l’échelle de mentalité conspirationniste, on observe une tendance à la baisse en T1 en comparaison du T0. Cependant cette différence entre les deux temps de mesure n’est </a:t>
            </a:r>
            <a:r>
              <a:rPr lang="fr-FR" b="1" dirty="0"/>
              <a:t>pas significative </a:t>
            </a:r>
            <a:r>
              <a:rPr lang="fr-FR" dirty="0"/>
              <a:t>(p=0.615).</a:t>
            </a:r>
          </a:p>
          <a:p>
            <a:pPr algn="just"/>
            <a:endParaRPr lang="fr-FR" dirty="0"/>
          </a:p>
          <a:p>
            <a:pPr algn="just"/>
            <a:r>
              <a:rPr lang="fr-FR" b="1" u="sng" dirty="0"/>
              <a:t>Humilité épistémique : NS</a:t>
            </a:r>
          </a:p>
          <a:p>
            <a:pPr algn="just"/>
            <a:r>
              <a:rPr lang="fr-FR" dirty="0"/>
              <a:t>Concernant l’échelle d’humilité épistémique, il n’y a pas de différence observée (</a:t>
            </a:r>
            <a:r>
              <a:rPr lang="fr-FR" dirty="0" err="1"/>
              <a:t>Mpréformation</a:t>
            </a:r>
            <a:r>
              <a:rPr lang="fr-FR" dirty="0"/>
              <a:t>= 4.20 ; </a:t>
            </a:r>
            <a:r>
              <a:rPr lang="fr-FR" dirty="0" err="1"/>
              <a:t>SDpréformation</a:t>
            </a:r>
            <a:r>
              <a:rPr lang="fr-FR" dirty="0"/>
              <a:t>= 0.33 ; </a:t>
            </a:r>
            <a:r>
              <a:rPr lang="fr-FR" dirty="0" err="1"/>
              <a:t>Mpost-formation</a:t>
            </a:r>
            <a:r>
              <a:rPr lang="fr-FR" dirty="0"/>
              <a:t>=4.20 ; </a:t>
            </a:r>
            <a:r>
              <a:rPr lang="fr-FR" dirty="0" err="1"/>
              <a:t>SDpost</a:t>
            </a:r>
            <a:r>
              <a:rPr lang="fr-FR" dirty="0"/>
              <a:t>-formation= 0.48). Les résultats ne sont </a:t>
            </a:r>
            <a:r>
              <a:rPr lang="fr-FR" b="1" dirty="0"/>
              <a:t>pas significatifs </a:t>
            </a:r>
            <a:r>
              <a:rPr lang="fr-FR" dirty="0"/>
              <a:t>(p=0.972).</a:t>
            </a:r>
          </a:p>
          <a:p>
            <a:pPr algn="just"/>
            <a:endParaRPr lang="fr-FR" dirty="0"/>
          </a:p>
          <a:p>
            <a:pPr algn="just"/>
            <a:r>
              <a:rPr lang="fr-FR" b="1" u="sng" dirty="0"/>
              <a:t>Illusion de patterns : NS</a:t>
            </a:r>
          </a:p>
          <a:p>
            <a:pPr algn="just"/>
            <a:r>
              <a:rPr lang="fr-FR" dirty="0"/>
              <a:t>On observe une tendance à la baisse en post-formation avec une perception des patterns comme moins déterminé (plus le niveau est élevé et plus les participants perçoivent les patterns comme déterminés). Cependant cette différence </a:t>
            </a:r>
            <a:r>
              <a:rPr lang="fr-FR" b="1" dirty="0"/>
              <a:t>n’est pas significative. </a:t>
            </a:r>
          </a:p>
          <a:p>
            <a:pPr algn="just"/>
            <a:endParaRPr lang="fr-FR" dirty="0"/>
          </a:p>
          <a:p>
            <a:pPr algn="just"/>
            <a:endParaRPr lang="fr-FR" dirty="0"/>
          </a:p>
          <a:p>
            <a:pPr algn="just"/>
            <a:r>
              <a:rPr lang="fr-FR" dirty="0"/>
              <a:t>Même si résultats pas significatifs, notre échantillon présente une attitude plutôt « négative » envers la mentalité conspirationniste, en d’autres termes, l’échantillon semble peu enclin à adhérer aux théories conspirationnistes. Le score d’humilité épistémique peut être mis en lien avec cette attitude vis-à-vis de la mentalité conspirationniste car l’échantillon présente un niveau moyen élevé d’humilité épistémique et semble en moyenne peu percevoir de régularité dans des séries aléatoires ce qui est positivement corrélé avec une pensée analytique (</a:t>
            </a:r>
            <a:r>
              <a:rPr lang="fr-FR" dirty="0" err="1"/>
              <a:t>cf</a:t>
            </a:r>
            <a:r>
              <a:rPr lang="fr-FR" dirty="0"/>
              <a:t> litté </a:t>
            </a:r>
            <a:r>
              <a:rPr lang="fr-FR" dirty="0" err="1"/>
              <a:t>Troian</a:t>
            </a:r>
            <a:r>
              <a:rPr lang="fr-FR" dirty="0"/>
              <a:t> et al., 2019). </a:t>
            </a:r>
            <a:r>
              <a:rPr lang="fr-FR" b="1" dirty="0"/>
              <a:t>Ces résultats ne sont cependant qu’un indicateur de tendance car pas significatifs. </a:t>
            </a:r>
          </a:p>
          <a:p>
            <a:endParaRPr lang="fr-FR" dirty="0"/>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25</a:t>
            </a:fld>
            <a:endParaRPr lang="fr-FR"/>
          </a:p>
        </p:txBody>
      </p:sp>
    </p:spTree>
    <p:extLst>
      <p:ext uri="{BB962C8B-B14F-4D97-AF65-F5344CB8AC3E}">
        <p14:creationId xmlns:p14="http://schemas.microsoft.com/office/powerpoint/2010/main" val="1730021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6000"/>
              </a:lnSpc>
              <a:spcBef>
                <a:spcPts val="500"/>
              </a:spcBef>
              <a:spcAft>
                <a:spcPts val="800"/>
              </a:spcAft>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Développement explicite de l’EC comme objectif professionnel : NS</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Bef>
                <a:spcPts val="500"/>
              </a:spcBef>
              <a:spcAft>
                <a:spcPts val="800"/>
              </a:spcAft>
            </a:pPr>
            <a:r>
              <a:rPr lang="fr-FR" sz="1800" b="0" dirty="0">
                <a:effectLst/>
                <a:latin typeface="Calibri" panose="020F0502020204030204" pitchFamily="34" charset="0"/>
                <a:ea typeface="Calibri" panose="020F0502020204030204" pitchFamily="34" charset="0"/>
                <a:cs typeface="Times New Roman" panose="02020603050405020304" pitchFamily="18" charset="0"/>
              </a:rPr>
              <a:t>On observe une très légère tendance  à la hausse en post-formation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Mpréformation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6.39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SDpréformation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0,94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Mpost-formation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6,5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SDpostformation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0,86). Cependant cette différence n’est pas significative (t=0,109 ; p=0,914). </a:t>
            </a:r>
          </a:p>
          <a:p>
            <a:pPr algn="just">
              <a:lnSpc>
                <a:spcPct val="106000"/>
              </a:lnSpc>
              <a:spcBef>
                <a:spcPts val="500"/>
              </a:spcBef>
              <a:spcAft>
                <a:spcPts val="800"/>
              </a:spcAft>
            </a:pP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Bef>
                <a:spcPts val="500"/>
              </a:spcBef>
              <a:spcAft>
                <a:spcPts val="800"/>
              </a:spcAft>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Intention de mise en œuvre d’un enseignement explicite à l’EC : NS</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6000"/>
              </a:lnSpc>
              <a:spcBef>
                <a:spcPts val="500"/>
              </a:spcBef>
              <a:spcAft>
                <a:spcPts val="800"/>
              </a:spcAft>
            </a:pPr>
            <a:r>
              <a:rPr lang="fr-FR" sz="1800" b="0" dirty="0">
                <a:effectLst/>
                <a:latin typeface="Calibri" panose="020F0502020204030204" pitchFamily="34" charset="0"/>
                <a:ea typeface="Calibri" panose="020F0502020204030204" pitchFamily="34" charset="0"/>
                <a:cs typeface="Times New Roman" panose="02020603050405020304" pitchFamily="18" charset="0"/>
              </a:rPr>
              <a:t>On observe une diminution de l’intention de mettre en œuvre un enseignement explicite à l’EC en post-formation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Mpréformation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=6,39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SDpréformation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0,783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Mpost-formation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6,071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SDpostformation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0,917). Cependant cette différence n’est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pas significative </a:t>
            </a:r>
            <a:r>
              <a:rPr lang="fr-FR" sz="1800" b="0" dirty="0">
                <a:effectLst/>
                <a:latin typeface="Calibri" panose="020F0502020204030204" pitchFamily="34" charset="0"/>
                <a:ea typeface="Calibri" panose="020F0502020204030204" pitchFamily="34" charset="0"/>
                <a:cs typeface="Times New Roman" panose="02020603050405020304" pitchFamily="18" charset="0"/>
              </a:rPr>
              <a:t>(t=1,130 ; p=0.266). </a:t>
            </a:r>
          </a:p>
          <a:p>
            <a:pPr algn="just">
              <a:lnSpc>
                <a:spcPct val="106000"/>
              </a:lnSpc>
              <a:spcBef>
                <a:spcPts val="500"/>
              </a:spcBef>
              <a:spcAft>
                <a:spcPts val="800"/>
              </a:spcAft>
            </a:pP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Bef>
                <a:spcPts val="500"/>
              </a:spcBef>
              <a:spcAft>
                <a:spcPts val="800"/>
              </a:spcAft>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Mise en œuvre d’activités de discussion sur les croyances paranormales et pseudoscientifiques : NS </a:t>
            </a:r>
          </a:p>
          <a:p>
            <a:pPr algn="just">
              <a:lnSpc>
                <a:spcPct val="106000"/>
              </a:lnSpc>
              <a:spcBef>
                <a:spcPts val="500"/>
              </a:spcBef>
              <a:spcAft>
                <a:spcPts val="800"/>
              </a:spcAft>
            </a:pPr>
            <a:r>
              <a:rPr lang="fr-FR" sz="1800" b="0" dirty="0">
                <a:effectLst/>
                <a:latin typeface="Calibri" panose="020F0502020204030204" pitchFamily="34" charset="0"/>
                <a:ea typeface="Calibri" panose="020F0502020204030204" pitchFamily="34" charset="0"/>
                <a:cs typeface="Times New Roman" panose="02020603050405020304" pitchFamily="18" charset="0"/>
              </a:rPr>
              <a:t>On observe une légère baisse de l’intention après la formation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Mpréformation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4,92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SDpréformation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1,792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Mpostformation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4,857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SDpostformation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1,292). Cette différence n’est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pas significative</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(t=0,109 ; p=0,914). </a:t>
            </a:r>
          </a:p>
          <a:p>
            <a:pPr algn="just">
              <a:lnSpc>
                <a:spcPct val="106000"/>
              </a:lnSpc>
              <a:spcBef>
                <a:spcPts val="500"/>
              </a:spcBef>
              <a:spcAft>
                <a:spcPts val="800"/>
              </a:spcAft>
            </a:pP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6000"/>
              </a:lnSpc>
              <a:spcBef>
                <a:spcPts val="500"/>
              </a:spcBef>
              <a:spcAft>
                <a:spcPts val="800"/>
              </a:spcAft>
              <a:buClrTx/>
              <a:buSzTx/>
              <a:buFontTx/>
              <a:buNone/>
              <a:tabLst/>
              <a:defRPr/>
            </a:pPr>
            <a:r>
              <a:rPr lang="fr-FR" sz="1800" b="0" dirty="0">
                <a:effectLst/>
                <a:latin typeface="Calibri" panose="020F0502020204030204" pitchFamily="34" charset="0"/>
                <a:ea typeface="Calibri" panose="020F0502020204030204" pitchFamily="34" charset="0"/>
                <a:cs typeface="Times New Roman" panose="02020603050405020304" pitchFamily="18" charset="0"/>
              </a:rPr>
              <a:t>Concernant cet item « essayer de mettre en œuvre des activités permettant de discuter des croyances paranormales et / ou pseudoscientifiques », on observe une différence entre la condition science et la condition pseudosciences de telles sorte que la condition pseudosciences rapportent en moyenne avoir une intention plus élevée de mettre en place ce type d’activités en comparaison du groupe sciences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M</a:t>
            </a:r>
            <a:r>
              <a:rPr lang="fr-FR" sz="1400" b="0" dirty="0" err="1">
                <a:effectLst/>
                <a:latin typeface="Calibri" panose="020F0502020204030204" pitchFamily="34" charset="0"/>
                <a:ea typeface="Calibri" panose="020F0502020204030204" pitchFamily="34" charset="0"/>
                <a:cs typeface="Times New Roman" panose="02020603050405020304" pitchFamily="18" charset="0"/>
              </a:rPr>
              <a:t>Pseudo</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5,036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SDPseudo</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1,478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Msciences</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4,5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SDSciences</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1,958). Ces résultats ne sont cependant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pas significatifs (t=0,903 ; p=0,373). </a:t>
            </a:r>
          </a:p>
          <a:p>
            <a:pPr algn="just">
              <a:lnSpc>
                <a:spcPct val="106000"/>
              </a:lnSpc>
              <a:spcBef>
                <a:spcPts val="500"/>
              </a:spcBef>
              <a:spcAft>
                <a:spcPts val="800"/>
              </a:spcAft>
            </a:pP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Bef>
                <a:spcPts val="500"/>
              </a:spcBef>
              <a:spcAft>
                <a:spcPts val="800"/>
              </a:spcAft>
            </a:pP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Bef>
                <a:spcPts val="500"/>
              </a:spcBef>
              <a:spcAft>
                <a:spcPts val="800"/>
              </a:spcAft>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Activités séparées : NS </a:t>
            </a:r>
          </a:p>
          <a:p>
            <a:pPr algn="just">
              <a:lnSpc>
                <a:spcPct val="106000"/>
              </a:lnSpc>
              <a:spcBef>
                <a:spcPts val="500"/>
              </a:spcBef>
              <a:spcAft>
                <a:spcPts val="800"/>
              </a:spcAft>
            </a:pPr>
            <a:r>
              <a:rPr lang="fr-FR" sz="1800" b="0" dirty="0">
                <a:effectLst/>
                <a:latin typeface="Calibri" panose="020F0502020204030204" pitchFamily="34" charset="0"/>
                <a:ea typeface="Calibri" panose="020F0502020204030204" pitchFamily="34" charset="0"/>
                <a:cs typeface="Times New Roman" panose="02020603050405020304" pitchFamily="18" charset="0"/>
              </a:rPr>
              <a:t>On observe une augmentation post-formation de l’intention de mettre en place des activités séparées des enseignements disciplinaires pour développer l’EC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Mpréformation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=1,783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SDpréformation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1,594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Mpostformation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2,429;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SDpostformation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1,399). Cependant cette différence n’est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pas significative </a:t>
            </a:r>
            <a:r>
              <a:rPr lang="fr-FR" sz="1800" b="0" dirty="0">
                <a:effectLst/>
                <a:latin typeface="Calibri" panose="020F0502020204030204" pitchFamily="34" charset="0"/>
                <a:ea typeface="Calibri" panose="020F0502020204030204" pitchFamily="34" charset="0"/>
                <a:cs typeface="Times New Roman" panose="02020603050405020304" pitchFamily="18" charset="0"/>
              </a:rPr>
              <a:t>(t=-1,250 ;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p=0,220</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6000"/>
              </a:lnSpc>
              <a:spcBef>
                <a:spcPts val="500"/>
              </a:spcBef>
              <a:spcAft>
                <a:spcPts val="800"/>
              </a:spcAft>
            </a:pP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Bef>
                <a:spcPts val="500"/>
              </a:spcBef>
              <a:spcAft>
                <a:spcPts val="800"/>
              </a:spcAft>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Activités intégrées : SIGNIF mais données ne respectent pas la loi normale. </a:t>
            </a:r>
          </a:p>
          <a:p>
            <a:pPr algn="just">
              <a:lnSpc>
                <a:spcPct val="106000"/>
              </a:lnSpc>
              <a:spcBef>
                <a:spcPts val="500"/>
              </a:spcBef>
              <a:spcAft>
                <a:spcPts val="800"/>
              </a:spcAft>
            </a:pPr>
            <a:r>
              <a:rPr lang="fr-FR" sz="1800" b="0" u="none" dirty="0">
                <a:effectLst/>
                <a:latin typeface="Calibri" panose="020F0502020204030204" pitchFamily="34" charset="0"/>
                <a:ea typeface="Calibri" panose="020F0502020204030204" pitchFamily="34" charset="0"/>
                <a:cs typeface="Times New Roman" panose="02020603050405020304" pitchFamily="18" charset="0"/>
              </a:rPr>
              <a:t>On observe une </a:t>
            </a:r>
            <a:r>
              <a:rPr lang="fr-FR" sz="1800" b="1" u="none" dirty="0">
                <a:effectLst/>
                <a:latin typeface="Calibri" panose="020F0502020204030204" pitchFamily="34" charset="0"/>
                <a:ea typeface="Calibri" panose="020F0502020204030204" pitchFamily="34" charset="0"/>
                <a:cs typeface="Times New Roman" panose="02020603050405020304" pitchFamily="18" charset="0"/>
              </a:rPr>
              <a:t>différence significative (t=-2,767 ; p=0,009) </a:t>
            </a:r>
            <a:r>
              <a:rPr lang="fr-FR" sz="1800" b="0" u="none" dirty="0">
                <a:effectLst/>
                <a:latin typeface="Calibri" panose="020F0502020204030204" pitchFamily="34" charset="0"/>
                <a:ea typeface="Calibri" panose="020F0502020204030204" pitchFamily="34" charset="0"/>
                <a:cs typeface="Times New Roman" panose="02020603050405020304" pitchFamily="18" charset="0"/>
              </a:rPr>
              <a:t>concernant l’intention de mettre en place des actions pédagogiques intégrées dans les enseignements disciplinaires afin de développer l’esprit critique des élèves. Ainsi l’intention de développer des activités intégrées aux enseignements est plus importante après la formation (</a:t>
            </a:r>
            <a:r>
              <a:rPr lang="fr-FR" sz="1800" b="0" u="none" dirty="0" err="1">
                <a:effectLst/>
                <a:latin typeface="Calibri" panose="020F0502020204030204" pitchFamily="34" charset="0"/>
                <a:ea typeface="Calibri" panose="020F0502020204030204" pitchFamily="34" charset="0"/>
                <a:cs typeface="Times New Roman" panose="02020603050405020304" pitchFamily="18" charset="0"/>
              </a:rPr>
              <a:t>Mpréformation</a:t>
            </a:r>
            <a:r>
              <a:rPr lang="fr-FR" sz="1800" b="0" u="none" dirty="0">
                <a:effectLst/>
                <a:latin typeface="Calibri" panose="020F0502020204030204" pitchFamily="34" charset="0"/>
                <a:ea typeface="Calibri" panose="020F0502020204030204" pitchFamily="34" charset="0"/>
                <a:cs typeface="Times New Roman" panose="02020603050405020304" pitchFamily="18" charset="0"/>
              </a:rPr>
              <a:t>=2,435 ; </a:t>
            </a:r>
            <a:r>
              <a:rPr lang="fr-FR" sz="1800" b="0" u="none" dirty="0" err="1">
                <a:effectLst/>
                <a:latin typeface="Calibri" panose="020F0502020204030204" pitchFamily="34" charset="0"/>
                <a:ea typeface="Calibri" panose="020F0502020204030204" pitchFamily="34" charset="0"/>
                <a:cs typeface="Times New Roman" panose="02020603050405020304" pitchFamily="18" charset="0"/>
              </a:rPr>
              <a:t>SDpréformation</a:t>
            </a:r>
            <a:r>
              <a:rPr lang="fr-FR" sz="1800" b="0" u="none" dirty="0">
                <a:effectLst/>
                <a:latin typeface="Calibri" panose="020F0502020204030204" pitchFamily="34" charset="0"/>
                <a:ea typeface="Calibri" panose="020F0502020204030204" pitchFamily="34" charset="0"/>
                <a:cs typeface="Times New Roman" panose="02020603050405020304" pitchFamily="18" charset="0"/>
              </a:rPr>
              <a:t>=1,199 ; </a:t>
            </a:r>
            <a:r>
              <a:rPr lang="fr-FR" sz="1800" b="0" u="none" dirty="0" err="1">
                <a:effectLst/>
                <a:latin typeface="Calibri" panose="020F0502020204030204" pitchFamily="34" charset="0"/>
                <a:ea typeface="Calibri" panose="020F0502020204030204" pitchFamily="34" charset="0"/>
                <a:cs typeface="Times New Roman" panose="02020603050405020304" pitchFamily="18" charset="0"/>
              </a:rPr>
              <a:t>Mpostformation</a:t>
            </a:r>
            <a:r>
              <a:rPr lang="fr-FR" sz="1800" b="0" u="none" dirty="0">
                <a:effectLst/>
                <a:latin typeface="Calibri" panose="020F0502020204030204" pitchFamily="34" charset="0"/>
                <a:ea typeface="Calibri" panose="020F0502020204030204" pitchFamily="34" charset="0"/>
                <a:cs typeface="Times New Roman" panose="02020603050405020304" pitchFamily="18" charset="0"/>
              </a:rPr>
              <a:t>= 3,5 ; </a:t>
            </a:r>
            <a:r>
              <a:rPr lang="fr-FR" sz="1800" b="0" u="none" dirty="0" err="1">
                <a:effectLst/>
                <a:latin typeface="Calibri" panose="020F0502020204030204" pitchFamily="34" charset="0"/>
                <a:ea typeface="Calibri" panose="020F0502020204030204" pitchFamily="34" charset="0"/>
                <a:cs typeface="Times New Roman" panose="02020603050405020304" pitchFamily="18" charset="0"/>
              </a:rPr>
              <a:t>SDpostformation</a:t>
            </a:r>
            <a:r>
              <a:rPr lang="fr-FR" sz="1800" b="0" u="none" dirty="0">
                <a:effectLst/>
                <a:latin typeface="Calibri" panose="020F0502020204030204" pitchFamily="34" charset="0"/>
                <a:ea typeface="Calibri" panose="020F0502020204030204" pitchFamily="34" charset="0"/>
                <a:cs typeface="Times New Roman" panose="02020603050405020304" pitchFamily="18" charset="0"/>
              </a:rPr>
              <a:t>=1,019). </a:t>
            </a:r>
          </a:p>
          <a:p>
            <a:pPr algn="just">
              <a:lnSpc>
                <a:spcPct val="106000"/>
              </a:lnSpc>
              <a:spcBef>
                <a:spcPts val="500"/>
              </a:spcBef>
              <a:spcAft>
                <a:spcPts val="800"/>
              </a:spcAft>
            </a:pPr>
            <a:endParaRPr lang="fr-FR" sz="1800" b="0" u="none"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Bef>
                <a:spcPts val="500"/>
              </a:spcBef>
              <a:spcAft>
                <a:spcPts val="800"/>
              </a:spcAft>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Activités explicites EC : SIGNIF mais ne respectent pas la loi normale. </a:t>
            </a:r>
          </a:p>
          <a:p>
            <a:pPr algn="just">
              <a:lnSpc>
                <a:spcPct val="106000"/>
              </a:lnSpc>
              <a:spcBef>
                <a:spcPts val="500"/>
              </a:spcBef>
              <a:spcAft>
                <a:spcPts val="800"/>
              </a:spcAft>
            </a:pPr>
            <a:r>
              <a:rPr lang="fr-FR" sz="1800" b="0" u="none" dirty="0">
                <a:effectLst/>
                <a:latin typeface="Calibri" panose="020F0502020204030204" pitchFamily="34" charset="0"/>
                <a:ea typeface="Calibri" panose="020F0502020204030204" pitchFamily="34" charset="0"/>
                <a:cs typeface="Times New Roman" panose="02020603050405020304" pitchFamily="18" charset="0"/>
              </a:rPr>
              <a:t>On observe une augmentation de l’intention de mettre en place des activités pédagogiques faisant explicitement référence à l’esprit critique en post-formation (</a:t>
            </a:r>
            <a:r>
              <a:rPr lang="fr-FR" sz="1800" b="0" u="none" dirty="0" err="1">
                <a:effectLst/>
                <a:latin typeface="Calibri" panose="020F0502020204030204" pitchFamily="34" charset="0"/>
                <a:ea typeface="Calibri" panose="020F0502020204030204" pitchFamily="34" charset="0"/>
                <a:cs typeface="Times New Roman" panose="02020603050405020304" pitchFamily="18" charset="0"/>
              </a:rPr>
              <a:t>Mpréformation</a:t>
            </a:r>
            <a:r>
              <a:rPr lang="fr-FR" sz="1800" b="0" u="none" dirty="0">
                <a:effectLst/>
                <a:latin typeface="Calibri" panose="020F0502020204030204" pitchFamily="34" charset="0"/>
                <a:ea typeface="Calibri" panose="020F0502020204030204" pitchFamily="34" charset="0"/>
                <a:cs typeface="Times New Roman" panose="02020603050405020304" pitchFamily="18" charset="0"/>
              </a:rPr>
              <a:t> = 2,261 ; </a:t>
            </a:r>
            <a:r>
              <a:rPr lang="fr-FR" sz="1800" b="0" u="none" dirty="0" err="1">
                <a:effectLst/>
                <a:latin typeface="Calibri" panose="020F0502020204030204" pitchFamily="34" charset="0"/>
                <a:ea typeface="Calibri" panose="020F0502020204030204" pitchFamily="34" charset="0"/>
                <a:cs typeface="Times New Roman" panose="02020603050405020304" pitchFamily="18" charset="0"/>
              </a:rPr>
              <a:t>SDpréformation</a:t>
            </a:r>
            <a:r>
              <a:rPr lang="fr-FR" sz="1800" b="0" u="none" dirty="0">
                <a:effectLst/>
                <a:latin typeface="Calibri" panose="020F0502020204030204" pitchFamily="34" charset="0"/>
                <a:ea typeface="Calibri" panose="020F0502020204030204" pitchFamily="34" charset="0"/>
                <a:cs typeface="Times New Roman" panose="02020603050405020304" pitchFamily="18" charset="0"/>
              </a:rPr>
              <a:t> = 1,096 ; </a:t>
            </a:r>
            <a:r>
              <a:rPr lang="fr-FR" sz="1800" b="0" u="none" dirty="0" err="1">
                <a:effectLst/>
                <a:latin typeface="Calibri" panose="020F0502020204030204" pitchFamily="34" charset="0"/>
                <a:ea typeface="Calibri" panose="020F0502020204030204" pitchFamily="34" charset="0"/>
                <a:cs typeface="Times New Roman" panose="02020603050405020304" pitchFamily="18" charset="0"/>
              </a:rPr>
              <a:t>Mpost-formation</a:t>
            </a:r>
            <a:r>
              <a:rPr lang="fr-FR" sz="1800" b="0" u="none" dirty="0">
                <a:effectLst/>
                <a:latin typeface="Calibri" panose="020F0502020204030204" pitchFamily="34" charset="0"/>
                <a:ea typeface="Calibri" panose="020F0502020204030204" pitchFamily="34" charset="0"/>
                <a:cs typeface="Times New Roman" panose="02020603050405020304" pitchFamily="18" charset="0"/>
              </a:rPr>
              <a:t>= 3,214 ; </a:t>
            </a:r>
            <a:r>
              <a:rPr lang="fr-FR" sz="1800" b="0" u="none" dirty="0" err="1">
                <a:effectLst/>
                <a:latin typeface="Calibri" panose="020F0502020204030204" pitchFamily="34" charset="0"/>
                <a:ea typeface="Calibri" panose="020F0502020204030204" pitchFamily="34" charset="0"/>
                <a:cs typeface="Times New Roman" panose="02020603050405020304" pitchFamily="18" charset="0"/>
              </a:rPr>
              <a:t>SDpostformation</a:t>
            </a:r>
            <a:r>
              <a:rPr lang="fr-FR" sz="1800" b="0" u="none" dirty="0">
                <a:effectLst/>
                <a:latin typeface="Calibri" panose="020F0502020204030204" pitchFamily="34" charset="0"/>
                <a:ea typeface="Calibri" panose="020F0502020204030204" pitchFamily="34" charset="0"/>
                <a:cs typeface="Times New Roman" panose="02020603050405020304" pitchFamily="18" charset="0"/>
              </a:rPr>
              <a:t>= 1,122). Cette </a:t>
            </a:r>
            <a:r>
              <a:rPr lang="fr-FR" sz="1800" b="1" u="none" dirty="0">
                <a:effectLst/>
                <a:latin typeface="Calibri" panose="020F0502020204030204" pitchFamily="34" charset="0"/>
                <a:ea typeface="Calibri" panose="020F0502020204030204" pitchFamily="34" charset="0"/>
                <a:cs typeface="Times New Roman" panose="02020603050405020304" pitchFamily="18" charset="0"/>
              </a:rPr>
              <a:t>différence est significative </a:t>
            </a:r>
            <a:r>
              <a:rPr lang="fr-FR" sz="1800" b="0" u="none" dirty="0">
                <a:effectLst/>
                <a:latin typeface="Calibri" panose="020F0502020204030204" pitchFamily="34" charset="0"/>
                <a:ea typeface="Calibri" panose="020F0502020204030204" pitchFamily="34" charset="0"/>
                <a:cs typeface="Times New Roman" panose="02020603050405020304" pitchFamily="18" charset="0"/>
              </a:rPr>
              <a:t>(t=-2,544 ; p=0,016). </a:t>
            </a:r>
          </a:p>
          <a:p>
            <a:pPr algn="just">
              <a:lnSpc>
                <a:spcPct val="106000"/>
              </a:lnSpc>
              <a:spcBef>
                <a:spcPts val="500"/>
              </a:spcBef>
              <a:spcAft>
                <a:spcPts val="800"/>
              </a:spcAft>
            </a:pPr>
            <a:endParaRPr lang="fr-FR" sz="1800" b="0" u="none"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Bef>
                <a:spcPts val="500"/>
              </a:spcBef>
              <a:spcAft>
                <a:spcPts val="800"/>
              </a:spcAft>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Bef>
                <a:spcPts val="500"/>
              </a:spcBef>
              <a:spcAft>
                <a:spcPts val="800"/>
              </a:spcAft>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Bef>
                <a:spcPts val="500"/>
              </a:spcBef>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Je prévois de suivre d’autres formations pour enseigner l’esprit critique dans les deux années scolaires à venir.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Bef>
                <a:spcPts val="500"/>
              </a:spcBef>
              <a:spcAft>
                <a:spcPts val="800"/>
              </a:spcAft>
            </a:pPr>
            <a:r>
              <a:rPr lang="fr-FR" sz="1800" dirty="0">
                <a:solidFill>
                  <a:srgbClr val="00000A"/>
                </a:solidFill>
                <a:effectLst/>
                <a:latin typeface="Calibri" panose="020F0502020204030204" pitchFamily="34" charset="0"/>
                <a:ea typeface="Times New Roman" panose="02020603050405020304" pitchFamily="18" charset="0"/>
              </a:rPr>
              <a:t>Pas du tout d’accord 							 	     Tout à fait d’accord</a:t>
            </a: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500"/>
              </a:spcBef>
              <a:spcAft>
                <a:spcPts val="800"/>
              </a:spcAft>
              <a:buClr>
                <a:srgbClr val="00000A"/>
              </a:buClr>
              <a:buSzPts val="1000"/>
              <a:buFont typeface="+mj-lt"/>
              <a:buAutoNum type="arabicPeriod"/>
            </a:pPr>
            <a:r>
              <a:rPr lang="fr-FR"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2		 3	          4     	      5		6	       7</a:t>
            </a: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6000"/>
              </a:lnSpc>
              <a:spcBef>
                <a:spcPts val="500"/>
              </a:spcBef>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Je vais essayer de mettre en œuvre des activités permettant de discuter des croyances pseudo-scientifiques (astrologie, etc.)  et/ou paranormales (être surnaturels, etc.) au cours des deux prochaines années scolaires.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Bef>
                <a:spcPts val="500"/>
              </a:spcBef>
              <a:spcAft>
                <a:spcPts val="800"/>
              </a:spcAft>
            </a:pPr>
            <a:r>
              <a:rPr lang="fr-FR" sz="1800" dirty="0">
                <a:solidFill>
                  <a:srgbClr val="00000A"/>
                </a:solidFill>
                <a:effectLst/>
                <a:latin typeface="Calibri" panose="020F0502020204030204" pitchFamily="34" charset="0"/>
                <a:ea typeface="Times New Roman" panose="02020603050405020304" pitchFamily="18" charset="0"/>
              </a:rPr>
              <a:t>Pas du tout d’accord 							 	     Tout à fait d’accord</a:t>
            </a: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500"/>
              </a:spcBef>
              <a:spcAft>
                <a:spcPts val="800"/>
              </a:spcAft>
              <a:buClr>
                <a:srgbClr val="00000A"/>
              </a:buClr>
              <a:buSzPts val="1000"/>
              <a:buFont typeface="+mj-lt"/>
              <a:buAutoNum type="arabicPeriod"/>
            </a:pPr>
            <a:r>
              <a:rPr lang="fr-FR"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2		 3	          4     	      5		6	       7</a:t>
            </a: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marL="861060" algn="just">
              <a:lnSpc>
                <a:spcPct val="150000"/>
              </a:lnSpc>
              <a:spcBef>
                <a:spcPts val="500"/>
              </a:spcBef>
              <a:spcAft>
                <a:spcPts val="800"/>
              </a:spcAft>
            </a:pPr>
            <a:r>
              <a:rPr lang="fr-FR" sz="1800" dirty="0">
                <a:effectLst/>
                <a:latin typeface="Times New Roman" panose="02020603050405020304" pitchFamily="18" charset="0"/>
                <a:ea typeface="Times New Roman" panose="02020603050405020304" pitchFamily="18" charset="0"/>
              </a:rPr>
              <a:t> </a:t>
            </a:r>
          </a:p>
          <a:p>
            <a:pPr algn="just">
              <a:lnSpc>
                <a:spcPct val="106000"/>
              </a:lnSpc>
              <a:spcBef>
                <a:spcPts val="500"/>
              </a:spcBef>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J’ai l’intention de me documenter davantage sur l’esprit critique durant les deux années scolaires à venir.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Bef>
                <a:spcPts val="500"/>
              </a:spcBef>
              <a:spcAft>
                <a:spcPts val="800"/>
              </a:spcAft>
            </a:pPr>
            <a:r>
              <a:rPr lang="fr-FR" sz="1800" dirty="0">
                <a:solidFill>
                  <a:srgbClr val="00000A"/>
                </a:solidFill>
                <a:effectLst/>
                <a:latin typeface="Calibri" panose="020F0502020204030204" pitchFamily="34" charset="0"/>
                <a:ea typeface="Times New Roman" panose="02020603050405020304" pitchFamily="18" charset="0"/>
              </a:rPr>
              <a:t>Pas du tout d’accord 							 	     Tout à fait d’accord</a:t>
            </a: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500"/>
              </a:spcBef>
              <a:spcAft>
                <a:spcPts val="800"/>
              </a:spcAft>
              <a:buClr>
                <a:srgbClr val="00000A"/>
              </a:buClr>
              <a:buSzPts val="1000"/>
              <a:buFont typeface="+mj-lt"/>
              <a:buAutoNum type="arabicPeriod"/>
            </a:pPr>
            <a:r>
              <a:rPr lang="fr-FR"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2		 3	          4     	      5		6	       7</a:t>
            </a: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marL="861060" algn="just">
              <a:lnSpc>
                <a:spcPct val="150000"/>
              </a:lnSpc>
              <a:spcBef>
                <a:spcPts val="500"/>
              </a:spcBef>
              <a:spcAft>
                <a:spcPts val="800"/>
              </a:spcAft>
            </a:pPr>
            <a:r>
              <a:rPr lang="fr-FR" sz="1800" dirty="0">
                <a:effectLst/>
                <a:latin typeface="Times New Roman" panose="02020603050405020304" pitchFamily="18" charset="0"/>
                <a:ea typeface="Times New Roman" panose="02020603050405020304" pitchFamily="18" charset="0"/>
              </a:rPr>
              <a:t> </a:t>
            </a:r>
          </a:p>
          <a:p>
            <a:pPr>
              <a:lnSpc>
                <a:spcPct val="106000"/>
              </a:lnSpc>
              <a:spcBef>
                <a:spcPts val="500"/>
              </a:spcBef>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Je recommande cette formation à d’autres collègues.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Bef>
                <a:spcPts val="500"/>
              </a:spcBef>
              <a:spcAft>
                <a:spcPts val="800"/>
              </a:spcAft>
            </a:pPr>
            <a:r>
              <a:rPr lang="fr-FR" sz="1800" dirty="0">
                <a:solidFill>
                  <a:srgbClr val="00000A"/>
                </a:solidFill>
                <a:effectLst/>
                <a:latin typeface="Calibri" panose="020F0502020204030204" pitchFamily="34" charset="0"/>
                <a:ea typeface="Times New Roman" panose="02020603050405020304" pitchFamily="18" charset="0"/>
              </a:rPr>
              <a:t>Pas du tout d’accord 							 	     Tout à fait d’accord</a:t>
            </a: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500"/>
              </a:spcBef>
              <a:spcAft>
                <a:spcPts val="800"/>
              </a:spcAft>
              <a:buClr>
                <a:srgbClr val="00000A"/>
              </a:buClr>
              <a:buSzPts val="1000"/>
              <a:buFont typeface="+mj-lt"/>
              <a:buAutoNum type="arabicPeriod"/>
            </a:pPr>
            <a:r>
              <a:rPr lang="fr-FR"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2		 3	          4     	      5		6	       7</a:t>
            </a: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marL="861060" algn="just">
              <a:lnSpc>
                <a:spcPct val="150000"/>
              </a:lnSpc>
              <a:spcBef>
                <a:spcPts val="500"/>
              </a:spcBef>
              <a:spcAft>
                <a:spcPts val="800"/>
              </a:spcAft>
            </a:pPr>
            <a:r>
              <a:rPr lang="fr-FR" sz="1800" dirty="0">
                <a:effectLst/>
                <a:latin typeface="Times New Roman" panose="02020603050405020304" pitchFamily="18" charset="0"/>
                <a:ea typeface="Times New Roman" panose="02020603050405020304" pitchFamily="18" charset="0"/>
              </a:rPr>
              <a:t> </a:t>
            </a:r>
          </a:p>
          <a:p>
            <a:pPr algn="just">
              <a:lnSpc>
                <a:spcPct val="150000"/>
              </a:lnSpc>
              <a:spcBef>
                <a:spcPts val="500"/>
              </a:spcBef>
              <a:spcAft>
                <a:spcPts val="800"/>
              </a:spcAft>
            </a:pP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A la suite de ce webinaire, j’ai le sentiment d’être </a:t>
            </a:r>
            <a:r>
              <a:rPr lang="fr-FR" sz="1800" b="1" dirty="0" err="1">
                <a:effectLst/>
                <a:latin typeface="Calibri" panose="020F0502020204030204" pitchFamily="34" charset="0"/>
                <a:ea typeface="Times New Roman" panose="02020603050405020304" pitchFamily="18" charset="0"/>
                <a:cs typeface="Times New Roman" panose="02020603050405020304" pitchFamily="18" charset="0"/>
              </a:rPr>
              <a:t>formé.e</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 à l’esprit critique. </a:t>
            </a:r>
            <a:endParaRPr lang="fr-FR" sz="1800" dirty="0">
              <a:effectLst/>
              <a:latin typeface="Times New Roman" panose="02020603050405020304" pitchFamily="18" charset="0"/>
              <a:ea typeface="Times New Roman" panose="02020603050405020304" pitchFamily="18" charset="0"/>
            </a:endParaRPr>
          </a:p>
          <a:p>
            <a:pPr marL="228600" algn="just">
              <a:lnSpc>
                <a:spcPct val="150000"/>
              </a:lnSpc>
              <a:spcBef>
                <a:spcPts val="500"/>
              </a:spcBef>
              <a:spcAft>
                <a:spcPts val="800"/>
              </a:spcAft>
            </a:pPr>
            <a:r>
              <a:rPr lang="fr-FR" sz="1800" dirty="0">
                <a:solidFill>
                  <a:srgbClr val="00000A"/>
                </a:solidFill>
                <a:effectLst/>
                <a:latin typeface="Calibri" panose="020F0502020204030204" pitchFamily="34" charset="0"/>
                <a:ea typeface="Times New Roman" panose="02020603050405020304" pitchFamily="18" charset="0"/>
              </a:rPr>
              <a:t>Pas du tout d’accord 							 	     Tout à fait d’accord</a:t>
            </a: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500"/>
              </a:spcBef>
              <a:spcAft>
                <a:spcPts val="800"/>
              </a:spcAft>
              <a:buClr>
                <a:srgbClr val="00000A"/>
              </a:buClr>
              <a:buSzPts val="1000"/>
              <a:buFont typeface="+mj-lt"/>
              <a:buAutoNum type="arabicPeriod"/>
            </a:pPr>
            <a:r>
              <a:rPr lang="fr-FR"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2		 3	          4     	      5		6	       7</a:t>
            </a: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marL="861060" algn="just">
              <a:lnSpc>
                <a:spcPct val="150000"/>
              </a:lnSpc>
              <a:spcBef>
                <a:spcPts val="500"/>
              </a:spcBef>
              <a:spcAft>
                <a:spcPts val="800"/>
              </a:spcAft>
            </a:pPr>
            <a:r>
              <a:rPr lang="fr-FR" sz="1800" dirty="0">
                <a:effectLst/>
                <a:latin typeface="Times New Roman" panose="02020603050405020304" pitchFamily="18" charset="0"/>
                <a:ea typeface="Times New Roman" panose="02020603050405020304" pitchFamily="18" charset="0"/>
              </a:rPr>
              <a:t> </a:t>
            </a:r>
          </a:p>
          <a:p>
            <a:pPr algn="just">
              <a:lnSpc>
                <a:spcPct val="150000"/>
              </a:lnSpc>
              <a:spcBef>
                <a:spcPts val="500"/>
              </a:spcBef>
              <a:spcAft>
                <a:spcPts val="800"/>
              </a:spcAft>
            </a:pP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A la suite de ce webinaire, j’ai le sentiment d’être </a:t>
            </a:r>
            <a:r>
              <a:rPr lang="fr-FR" sz="1800" b="1" dirty="0" err="1">
                <a:effectLst/>
                <a:latin typeface="Calibri" panose="020F0502020204030204" pitchFamily="34" charset="0"/>
                <a:ea typeface="Times New Roman" panose="02020603050405020304" pitchFamily="18" charset="0"/>
                <a:cs typeface="Times New Roman" panose="02020603050405020304" pitchFamily="18" charset="0"/>
              </a:rPr>
              <a:t>formé.e</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 à l’enseignement de l’esprit critique. </a:t>
            </a:r>
            <a:endParaRPr lang="fr-FR" sz="1800" dirty="0">
              <a:effectLst/>
              <a:latin typeface="Times New Roman" panose="02020603050405020304" pitchFamily="18" charset="0"/>
              <a:ea typeface="Times New Roman" panose="02020603050405020304" pitchFamily="18" charset="0"/>
            </a:endParaRPr>
          </a:p>
          <a:p>
            <a:pPr marL="228600" algn="just">
              <a:lnSpc>
                <a:spcPct val="150000"/>
              </a:lnSpc>
              <a:spcBef>
                <a:spcPts val="500"/>
              </a:spcBef>
              <a:spcAft>
                <a:spcPts val="800"/>
              </a:spcAft>
            </a:pPr>
            <a:r>
              <a:rPr lang="fr-FR" sz="1800" dirty="0">
                <a:solidFill>
                  <a:srgbClr val="00000A"/>
                </a:solidFill>
                <a:effectLst/>
                <a:latin typeface="Calibri" panose="020F0502020204030204" pitchFamily="34" charset="0"/>
                <a:ea typeface="Times New Roman" panose="02020603050405020304" pitchFamily="18" charset="0"/>
              </a:rPr>
              <a:t>Pas du tout d’accord 							 	     Tout à fait d’accord</a:t>
            </a: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500"/>
              </a:spcBef>
              <a:spcAft>
                <a:spcPts val="800"/>
              </a:spcAft>
              <a:buClr>
                <a:srgbClr val="00000A"/>
              </a:buClr>
              <a:buSzPts val="1000"/>
              <a:buFont typeface="+mj-lt"/>
              <a:buAutoNum type="arabicPeriod"/>
            </a:pPr>
            <a:r>
              <a:rPr lang="fr-FR"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2		 3	          4     	      5		6	       </a:t>
            </a: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26</a:t>
            </a:fld>
            <a:endParaRPr lang="fr-FR"/>
          </a:p>
        </p:txBody>
      </p:sp>
    </p:spTree>
    <p:extLst>
      <p:ext uri="{BB962C8B-B14F-4D97-AF65-F5344CB8AC3E}">
        <p14:creationId xmlns:p14="http://schemas.microsoft.com/office/powerpoint/2010/main" val="3370774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 =.003 biais </a:t>
            </a:r>
            <a:r>
              <a:rPr lang="fr-FR" dirty="0" err="1"/>
              <a:t>cog</a:t>
            </a:r>
            <a:endParaRPr lang="fr-FR" dirty="0"/>
          </a:p>
          <a:p>
            <a:r>
              <a:rPr lang="fr-FR" dirty="0"/>
              <a:t>P= .040 distinction croyances, opinions, connaissances…</a:t>
            </a:r>
          </a:p>
          <a:p>
            <a:r>
              <a:rPr lang="fr-FR" dirty="0"/>
              <a:t>P= .080 Ex. para et PS</a:t>
            </a:r>
          </a:p>
          <a:p>
            <a:endParaRPr lang="fr-FR" dirty="0"/>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27</a:t>
            </a:fld>
            <a:endParaRPr lang="fr-FR"/>
          </a:p>
        </p:txBody>
      </p:sp>
    </p:spTree>
    <p:extLst>
      <p:ext uri="{BB962C8B-B14F-4D97-AF65-F5344CB8AC3E}">
        <p14:creationId xmlns:p14="http://schemas.microsoft.com/office/powerpoint/2010/main" val="73931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 manière générale, on observe une tendance à la hausse en post-formation sur les différents types de contenus, mais ces différences ne sont pas toutes significatives. </a:t>
            </a:r>
          </a:p>
          <a:p>
            <a:r>
              <a:rPr lang="fr-FR" dirty="0"/>
              <a:t>La différence entre T0 et T1 concernant l’étude critique des phénomènes paranormaux et pseudoscientifiques est significative (t=-3,895 ; p&lt;.001). (</a:t>
            </a:r>
            <a:r>
              <a:rPr lang="fr-FR" dirty="0" err="1"/>
              <a:t>Mpréformation</a:t>
            </a:r>
            <a:r>
              <a:rPr lang="fr-FR" dirty="0"/>
              <a:t> = 0,455 ; </a:t>
            </a:r>
            <a:r>
              <a:rPr lang="fr-FR" dirty="0" err="1"/>
              <a:t>Sdpréformation</a:t>
            </a:r>
            <a:r>
              <a:rPr lang="fr-FR" dirty="0"/>
              <a:t>=0,739 ; </a:t>
            </a:r>
            <a:r>
              <a:rPr lang="fr-FR" dirty="0" err="1"/>
              <a:t>Mpostformation</a:t>
            </a:r>
            <a:r>
              <a:rPr lang="fr-FR" dirty="0"/>
              <a:t>=1,5 ; </a:t>
            </a:r>
            <a:r>
              <a:rPr lang="fr-FR" dirty="0" err="1"/>
              <a:t>Sdpostformation</a:t>
            </a:r>
            <a:r>
              <a:rPr lang="fr-FR" dirty="0"/>
              <a:t>= 0,855). </a:t>
            </a:r>
          </a:p>
          <a:p>
            <a:endParaRPr lang="fr-FR" dirty="0"/>
          </a:p>
          <a:p>
            <a:endParaRPr lang="fr-FR" dirty="0"/>
          </a:p>
          <a:p>
            <a:r>
              <a:rPr lang="fr-FR" dirty="0"/>
              <a:t>Stratégies argumentatives </a:t>
            </a:r>
            <a:r>
              <a:rPr lang="fr-FR" dirty="0" err="1"/>
              <a:t>signif</a:t>
            </a:r>
            <a:r>
              <a:rPr lang="fr-FR" dirty="0"/>
              <a:t> (t=-2.158 ; p = 0.038) (</a:t>
            </a:r>
            <a:r>
              <a:rPr lang="fr-FR" dirty="0" err="1"/>
              <a:t>Mpréformation</a:t>
            </a:r>
            <a:r>
              <a:rPr lang="fr-FR" dirty="0"/>
              <a:t> = 2.318  </a:t>
            </a:r>
            <a:r>
              <a:rPr lang="fr-FR" dirty="0" err="1"/>
              <a:t>Sdpréformation</a:t>
            </a:r>
            <a:r>
              <a:rPr lang="fr-FR" dirty="0"/>
              <a:t> = 1.211 ; </a:t>
            </a:r>
            <a:r>
              <a:rPr lang="fr-FR" dirty="0" err="1"/>
              <a:t>Mpost</a:t>
            </a:r>
            <a:r>
              <a:rPr lang="fr-FR" dirty="0"/>
              <a:t> = 3.143 </a:t>
            </a:r>
            <a:r>
              <a:rPr lang="fr-FR" dirty="0" err="1"/>
              <a:t>SDpost</a:t>
            </a:r>
            <a:r>
              <a:rPr lang="fr-FR" dirty="0"/>
              <a:t>=0.949 )</a:t>
            </a:r>
          </a:p>
          <a:p>
            <a:endParaRPr lang="fr-FR" dirty="0"/>
          </a:p>
          <a:p>
            <a:r>
              <a:rPr lang="fr-FR" dirty="0" err="1"/>
              <a:t>Demystification</a:t>
            </a:r>
            <a:r>
              <a:rPr lang="fr-FR" dirty="0"/>
              <a:t> </a:t>
            </a:r>
            <a:r>
              <a:rPr lang="fr-FR" dirty="0" err="1"/>
              <a:t>fakenews</a:t>
            </a:r>
            <a:r>
              <a:rPr lang="fr-FR" dirty="0"/>
              <a:t> NS (p=0.237) </a:t>
            </a:r>
          </a:p>
          <a:p>
            <a:endParaRPr lang="fr-FR" dirty="0"/>
          </a:p>
          <a:p>
            <a:r>
              <a:rPr lang="fr-FR" dirty="0"/>
              <a:t>Utilisation d’échelle de preuves </a:t>
            </a:r>
            <a:r>
              <a:rPr lang="fr-FR" dirty="0" err="1"/>
              <a:t>signif</a:t>
            </a:r>
            <a:r>
              <a:rPr lang="fr-FR" dirty="0"/>
              <a:t> (t=-3.023 ; p=0.005) (</a:t>
            </a:r>
            <a:r>
              <a:rPr lang="fr-FR" dirty="0" err="1"/>
              <a:t>Mpréformation</a:t>
            </a:r>
            <a:r>
              <a:rPr lang="fr-FR" dirty="0"/>
              <a:t> =1.091 ; </a:t>
            </a:r>
            <a:r>
              <a:rPr lang="fr-FR" dirty="0" err="1"/>
              <a:t>Sdpré</a:t>
            </a:r>
            <a:r>
              <a:rPr lang="fr-FR" dirty="0"/>
              <a:t>=1.306 ; </a:t>
            </a:r>
            <a:r>
              <a:rPr lang="fr-FR" dirty="0" err="1"/>
              <a:t>Mpost</a:t>
            </a:r>
            <a:r>
              <a:rPr lang="fr-FR" dirty="0"/>
              <a:t>=2.357 ; </a:t>
            </a:r>
            <a:r>
              <a:rPr lang="fr-FR" dirty="0" err="1"/>
              <a:t>SDpost</a:t>
            </a:r>
            <a:r>
              <a:rPr lang="fr-FR" dirty="0"/>
              <a:t>= 1.082)</a:t>
            </a:r>
          </a:p>
          <a:p>
            <a:endParaRPr lang="fr-FR" dirty="0"/>
          </a:p>
          <a:p>
            <a:r>
              <a:rPr lang="fr-FR" dirty="0" err="1"/>
              <a:t>Identif</a:t>
            </a:r>
            <a:r>
              <a:rPr lang="fr-FR" dirty="0"/>
              <a:t> et analyse critique de sources </a:t>
            </a:r>
            <a:r>
              <a:rPr lang="fr-FR" dirty="0" err="1"/>
              <a:t>signif</a:t>
            </a:r>
            <a:r>
              <a:rPr lang="fr-FR" dirty="0"/>
              <a:t> (t=-2.424 ; p=0.021) (</a:t>
            </a:r>
            <a:r>
              <a:rPr lang="fr-FR" dirty="0" err="1"/>
              <a:t>Mpré</a:t>
            </a:r>
            <a:r>
              <a:rPr lang="fr-FR" dirty="0"/>
              <a:t>=3.227 ; </a:t>
            </a:r>
            <a:r>
              <a:rPr lang="fr-FR" dirty="0" err="1"/>
              <a:t>SDpré</a:t>
            </a:r>
            <a:r>
              <a:rPr lang="fr-FR" dirty="0"/>
              <a:t>= 1.343 ; </a:t>
            </a:r>
            <a:r>
              <a:rPr lang="fr-FR" dirty="0" err="1"/>
              <a:t>Mpost</a:t>
            </a:r>
            <a:r>
              <a:rPr lang="fr-FR" dirty="0"/>
              <a:t>= 4.214 ; </a:t>
            </a:r>
            <a:r>
              <a:rPr lang="fr-FR" dirty="0" err="1"/>
              <a:t>Sdpost</a:t>
            </a:r>
            <a:r>
              <a:rPr lang="fr-FR" dirty="0"/>
              <a:t> = 0.893) </a:t>
            </a:r>
            <a:br>
              <a:rPr lang="fr-FR" dirty="0"/>
            </a:br>
            <a:endParaRPr lang="fr-FR" dirty="0"/>
          </a:p>
          <a:p>
            <a:r>
              <a:rPr lang="fr-FR" dirty="0"/>
              <a:t>Illustration manif biais </a:t>
            </a:r>
            <a:r>
              <a:rPr lang="fr-FR" dirty="0" err="1"/>
              <a:t>cog</a:t>
            </a:r>
            <a:r>
              <a:rPr lang="fr-FR" dirty="0"/>
              <a:t> </a:t>
            </a:r>
            <a:r>
              <a:rPr lang="fr-FR" dirty="0" err="1"/>
              <a:t>signif</a:t>
            </a:r>
            <a:r>
              <a:rPr lang="fr-FR" dirty="0"/>
              <a:t> (t=-2.951 ; p = 0.006) (</a:t>
            </a:r>
            <a:r>
              <a:rPr lang="fr-FR" dirty="0" err="1"/>
              <a:t>Mpré</a:t>
            </a:r>
            <a:r>
              <a:rPr lang="fr-FR" dirty="0"/>
              <a:t>= 1.591 ; </a:t>
            </a:r>
            <a:r>
              <a:rPr lang="fr-FR" dirty="0" err="1"/>
              <a:t>Sdpré</a:t>
            </a:r>
            <a:r>
              <a:rPr lang="fr-FR" dirty="0"/>
              <a:t>=1.182 ; </a:t>
            </a:r>
            <a:r>
              <a:rPr lang="fr-FR" dirty="0" err="1"/>
              <a:t>Mpost</a:t>
            </a:r>
            <a:r>
              <a:rPr lang="fr-FR" dirty="0"/>
              <a:t>=2.786 ; </a:t>
            </a:r>
            <a:r>
              <a:rPr lang="fr-FR" dirty="0" err="1"/>
              <a:t>Sdpost</a:t>
            </a:r>
            <a:r>
              <a:rPr lang="fr-FR" dirty="0"/>
              <a:t>=1.188) </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28</a:t>
            </a:fld>
            <a:endParaRPr lang="fr-FR"/>
          </a:p>
        </p:txBody>
      </p:sp>
    </p:spTree>
    <p:extLst>
      <p:ext uri="{BB962C8B-B14F-4D97-AF65-F5344CB8AC3E}">
        <p14:creationId xmlns:p14="http://schemas.microsoft.com/office/powerpoint/2010/main" val="228562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6000"/>
              </a:lnSpc>
              <a:spcBef>
                <a:spcPts val="500"/>
              </a:spcBef>
              <a:spcAft>
                <a:spcPts val="800"/>
              </a:spcAft>
              <a:buClrTx/>
              <a:buSzTx/>
              <a:buFontTx/>
              <a:buNone/>
              <a:tabLst/>
              <a:defRPr/>
            </a:pPr>
            <a:r>
              <a:rPr lang="fr-FR"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a:t>
            </a:r>
            <a:r>
              <a:rPr lang="fr-FR" sz="1800" b="1" dirty="0">
                <a:latin typeface="Calibri" panose="020F0502020204030204" pitchFamily="34" charset="0"/>
                <a:ea typeface="Calibri" panose="020F0502020204030204" pitchFamily="34" charset="0"/>
                <a:cs typeface="Times New Roman" panose="02020603050405020304" pitchFamily="18" charset="0"/>
              </a:rPr>
              <a:t>Je recommande cette formation à d’autres collègue </a:t>
            </a:r>
            <a:r>
              <a:rPr lang="fr-FR"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(M= 6.7/7/ ET =0.611))</a:t>
            </a: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6000"/>
              </a:lnSpc>
              <a:spcBef>
                <a:spcPts val="500"/>
              </a:spcBef>
              <a:spcAft>
                <a:spcPts val="800"/>
              </a:spcAft>
            </a:pPr>
            <a:endParaRPr lang="fr-FR" sz="1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Bef>
                <a:spcPts val="500"/>
              </a:spcBef>
              <a:spcAft>
                <a:spcPts val="800"/>
              </a:spcAft>
            </a:pPr>
            <a:endParaRPr lang="fr-FR" sz="1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Bef>
                <a:spcPts val="500"/>
              </a:spcBef>
              <a:spcAft>
                <a:spcPts val="800"/>
              </a:spcAft>
            </a:pPr>
            <a:r>
              <a:rPr lang="fr-FR" sz="1800" b="1" dirty="0">
                <a:latin typeface="Calibri" panose="020F0502020204030204" pitchFamily="34" charset="0"/>
                <a:ea typeface="Calibri" panose="020F0502020204030204" pitchFamily="34" charset="0"/>
                <a:cs typeface="Times New Roman" panose="02020603050405020304" pitchFamily="18" charset="0"/>
              </a:rPr>
              <a:t>Sentiment d’être formé S* = P = .027</a:t>
            </a:r>
          </a:p>
          <a:p>
            <a:pPr algn="just">
              <a:lnSpc>
                <a:spcPct val="106000"/>
              </a:lnSpc>
              <a:spcBef>
                <a:spcPts val="500"/>
              </a:spcBef>
              <a:spcAft>
                <a:spcPts val="800"/>
              </a:spcAft>
            </a:pPr>
            <a:r>
              <a:rPr lang="fr-FR" sz="1800" b="1" dirty="0">
                <a:latin typeface="Calibri" panose="020F0502020204030204" pitchFamily="34" charset="0"/>
                <a:ea typeface="Calibri" panose="020F0502020204030204" pitchFamily="34" charset="0"/>
                <a:cs typeface="Times New Roman" panose="02020603050405020304" pitchFamily="18" charset="0"/>
              </a:rPr>
              <a:t>Sentiment d’être formé à l’enseignement Ns p =.20</a:t>
            </a:r>
          </a:p>
          <a:p>
            <a:pPr algn="just">
              <a:lnSpc>
                <a:spcPct val="106000"/>
              </a:lnSpc>
              <a:spcBef>
                <a:spcPts val="500"/>
              </a:spcBef>
              <a:spcAft>
                <a:spcPts val="800"/>
              </a:spcAft>
            </a:pPr>
            <a:endParaRPr lang="fr-FR" sz="1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29</a:t>
            </a:fld>
            <a:endParaRPr lang="fr-FR"/>
          </a:p>
        </p:txBody>
      </p:sp>
    </p:spTree>
    <p:extLst>
      <p:ext uri="{BB962C8B-B14F-4D97-AF65-F5344CB8AC3E}">
        <p14:creationId xmlns:p14="http://schemas.microsoft.com/office/powerpoint/2010/main" val="629386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u="sng" dirty="0"/>
              <a:t>Perception des pseudosciences en fonction du type de formation : NS </a:t>
            </a:r>
          </a:p>
          <a:p>
            <a:pPr algn="just"/>
            <a:r>
              <a:rPr lang="fr-FR" dirty="0"/>
              <a:t>Une très légère différence entre les deux conditions est observée (</a:t>
            </a:r>
            <a:r>
              <a:rPr lang="fr-FR" dirty="0" err="1"/>
              <a:t>Msciences</a:t>
            </a:r>
            <a:r>
              <a:rPr lang="fr-FR" dirty="0"/>
              <a:t> = 3.8 ; </a:t>
            </a:r>
            <a:r>
              <a:rPr lang="fr-FR" dirty="0" err="1"/>
              <a:t>SDsciences</a:t>
            </a:r>
            <a:r>
              <a:rPr lang="fr-FR" dirty="0"/>
              <a:t>=1.657 ; </a:t>
            </a:r>
            <a:r>
              <a:rPr lang="fr-FR" dirty="0" err="1"/>
              <a:t>Mpseudosciences</a:t>
            </a:r>
            <a:r>
              <a:rPr lang="fr-FR" dirty="0"/>
              <a:t> =3.94 ; </a:t>
            </a:r>
            <a:r>
              <a:rPr lang="fr-FR" dirty="0" err="1"/>
              <a:t>SDsciences</a:t>
            </a:r>
            <a:r>
              <a:rPr lang="fr-FR" dirty="0"/>
              <a:t>= 1.116). Cependant cette différence n’est </a:t>
            </a:r>
            <a:r>
              <a:rPr lang="fr-FR" b="1" dirty="0"/>
              <a:t>pas significative </a:t>
            </a:r>
            <a:r>
              <a:rPr lang="fr-FR" dirty="0"/>
              <a:t>(t=0.186 ; p=0.856). </a:t>
            </a:r>
          </a:p>
          <a:p>
            <a:pPr algn="just"/>
            <a:endParaRPr lang="fr-FR" dirty="0"/>
          </a:p>
          <a:p>
            <a:pPr algn="just"/>
            <a:r>
              <a:rPr lang="fr-FR" dirty="0"/>
              <a:t>Perception de nécessité d’exemples paranormaux et pseudoscientifiques : NS</a:t>
            </a:r>
          </a:p>
          <a:p>
            <a:pPr algn="just"/>
            <a:r>
              <a:rPr lang="fr-FR" dirty="0"/>
              <a:t>Une légère différence est observée entre les deux types de formation (</a:t>
            </a:r>
            <a:r>
              <a:rPr lang="fr-FR" dirty="0" err="1"/>
              <a:t>Msciences</a:t>
            </a:r>
            <a:r>
              <a:rPr lang="fr-FR" dirty="0"/>
              <a:t> =4.75 ; </a:t>
            </a:r>
            <a:r>
              <a:rPr lang="fr-FR" dirty="0" err="1"/>
              <a:t>SDsciences</a:t>
            </a:r>
            <a:r>
              <a:rPr lang="fr-FR" dirty="0"/>
              <a:t>=2.062 ; </a:t>
            </a:r>
            <a:r>
              <a:rPr lang="fr-FR" dirty="0" err="1"/>
              <a:t>Mpseudosciences</a:t>
            </a:r>
            <a:r>
              <a:rPr lang="fr-FR" dirty="0"/>
              <a:t>= 4.9 ; </a:t>
            </a:r>
            <a:r>
              <a:rPr lang="fr-FR" dirty="0" err="1"/>
              <a:t>SDpseudosciences</a:t>
            </a:r>
            <a:r>
              <a:rPr lang="fr-FR" dirty="0"/>
              <a:t>= 1.912). Cependant cette différence n’est pas significative (t=0.130 ; p=0.899). </a:t>
            </a:r>
          </a:p>
          <a:p>
            <a:pPr algn="just"/>
            <a:r>
              <a:rPr lang="fr-FR" dirty="0"/>
              <a:t>Cependant, l’échantillon en condition sciences T1 est composé de seulement 4 participants contre 10 en condition pseudosciences ce qui pourrait expliquer ces résultats. De nouvelles analyses seront réalisées avec le T2 pour comparer en fonction des temps de mesure T1 et T2 et en fonction des conditions. </a:t>
            </a:r>
          </a:p>
          <a:p>
            <a:pPr algn="just"/>
            <a:endParaRPr lang="fr-FR" dirty="0"/>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30</a:t>
            </a:fld>
            <a:endParaRPr lang="fr-FR"/>
          </a:p>
        </p:txBody>
      </p:sp>
    </p:spTree>
    <p:extLst>
      <p:ext uri="{BB962C8B-B14F-4D97-AF65-F5344CB8AC3E}">
        <p14:creationId xmlns:p14="http://schemas.microsoft.com/office/powerpoint/2010/main" val="62705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Questionnement élèves sur identification adhésion à leur croyances paranormales et pseudoscientifiques (item 1) (</a:t>
            </a:r>
            <a:r>
              <a:rPr lang="fr-FR" dirty="0" err="1"/>
              <a:t>Msciences</a:t>
            </a:r>
            <a:r>
              <a:rPr lang="fr-FR" dirty="0"/>
              <a:t> = 4.25 ; </a:t>
            </a:r>
            <a:r>
              <a:rPr lang="fr-FR" dirty="0" err="1"/>
              <a:t>SDsciences</a:t>
            </a:r>
            <a:r>
              <a:rPr lang="fr-FR" dirty="0"/>
              <a:t>= 2.217 ; </a:t>
            </a:r>
            <a:r>
              <a:rPr lang="fr-FR" dirty="0" err="1"/>
              <a:t>Mpseudo</a:t>
            </a:r>
            <a:r>
              <a:rPr lang="fr-FR" dirty="0"/>
              <a:t>=3.8 ; </a:t>
            </a:r>
            <a:r>
              <a:rPr lang="fr-FR" dirty="0" err="1"/>
              <a:t>Sdpseudo</a:t>
            </a:r>
            <a:r>
              <a:rPr lang="fr-FR" dirty="0"/>
              <a:t>= 1.751). NS (t=-0.405 ; p = 0.693)</a:t>
            </a:r>
          </a:p>
          <a:p>
            <a:endParaRPr lang="fr-FR" dirty="0"/>
          </a:p>
          <a:p>
            <a:r>
              <a:rPr lang="fr-FR" dirty="0"/>
              <a:t>Identification </a:t>
            </a:r>
            <a:r>
              <a:rPr lang="fr-FR" dirty="0" err="1"/>
              <a:t>phéno</a:t>
            </a:r>
            <a:r>
              <a:rPr lang="fr-FR" dirty="0"/>
              <a:t> para et </a:t>
            </a:r>
            <a:r>
              <a:rPr lang="fr-FR" dirty="0" err="1"/>
              <a:t>ps</a:t>
            </a:r>
            <a:r>
              <a:rPr lang="fr-FR" dirty="0"/>
              <a:t> spé (item 2) (</a:t>
            </a:r>
            <a:r>
              <a:rPr lang="fr-FR" dirty="0" err="1"/>
              <a:t>Msciences</a:t>
            </a:r>
            <a:r>
              <a:rPr lang="fr-FR" dirty="0"/>
              <a:t> = 3 ; </a:t>
            </a:r>
            <a:r>
              <a:rPr lang="fr-FR" dirty="0" err="1"/>
              <a:t>SDsciences</a:t>
            </a:r>
            <a:r>
              <a:rPr lang="fr-FR" dirty="0"/>
              <a:t>= 1.633 ; </a:t>
            </a:r>
            <a:r>
              <a:rPr lang="fr-FR" dirty="0" err="1"/>
              <a:t>Mpseudo</a:t>
            </a:r>
            <a:r>
              <a:rPr lang="fr-FR" dirty="0"/>
              <a:t>= 3.9 ; </a:t>
            </a:r>
            <a:r>
              <a:rPr lang="fr-FR" dirty="0" err="1"/>
              <a:t>SDpseudo</a:t>
            </a:r>
            <a:r>
              <a:rPr lang="fr-FR" dirty="0"/>
              <a:t>= 1.595). NS (t=0.948 ; p = 0.362) </a:t>
            </a:r>
          </a:p>
          <a:p>
            <a:endParaRPr lang="fr-FR" dirty="0"/>
          </a:p>
          <a:p>
            <a:r>
              <a:rPr lang="fr-FR" dirty="0"/>
              <a:t>Analyse des </a:t>
            </a:r>
            <a:r>
              <a:rPr lang="fr-FR" dirty="0" err="1"/>
              <a:t>phénos</a:t>
            </a:r>
            <a:r>
              <a:rPr lang="fr-FR" dirty="0"/>
              <a:t> para et </a:t>
            </a:r>
            <a:r>
              <a:rPr lang="fr-FR" dirty="0" err="1"/>
              <a:t>ps</a:t>
            </a:r>
            <a:r>
              <a:rPr lang="fr-FR" dirty="0"/>
              <a:t> (item 3) (</a:t>
            </a:r>
            <a:r>
              <a:rPr lang="fr-FR" dirty="0" err="1"/>
              <a:t>Msciences</a:t>
            </a:r>
            <a:r>
              <a:rPr lang="fr-FR" dirty="0"/>
              <a:t> = 3.75 ; </a:t>
            </a:r>
            <a:r>
              <a:rPr lang="fr-FR" dirty="0" err="1"/>
              <a:t>SDsciences</a:t>
            </a:r>
            <a:r>
              <a:rPr lang="fr-FR" dirty="0"/>
              <a:t>= 1.893; </a:t>
            </a:r>
            <a:r>
              <a:rPr lang="fr-FR" dirty="0" err="1"/>
              <a:t>Mpseudo</a:t>
            </a:r>
            <a:r>
              <a:rPr lang="fr-FR" dirty="0"/>
              <a:t>= 3.6 ; </a:t>
            </a:r>
            <a:r>
              <a:rPr lang="fr-FR" dirty="0" err="1"/>
              <a:t>SDpseudo</a:t>
            </a:r>
            <a:r>
              <a:rPr lang="fr-FR" dirty="0"/>
              <a:t>=1.430 ) NS (t=-0.163 ; p=0.873)</a:t>
            </a:r>
          </a:p>
          <a:p>
            <a:endParaRPr lang="fr-FR" dirty="0"/>
          </a:p>
          <a:p>
            <a:r>
              <a:rPr lang="fr-FR" dirty="0"/>
              <a:t>Pas nécessaire ex para et </a:t>
            </a:r>
            <a:r>
              <a:rPr lang="fr-FR" dirty="0" err="1"/>
              <a:t>ps</a:t>
            </a:r>
            <a:r>
              <a:rPr lang="fr-FR" dirty="0"/>
              <a:t> pour dev </a:t>
            </a:r>
            <a:r>
              <a:rPr lang="fr-FR" dirty="0" err="1"/>
              <a:t>ec</a:t>
            </a:r>
            <a:r>
              <a:rPr lang="fr-FR" dirty="0"/>
              <a:t> (item 4 inversé) (</a:t>
            </a:r>
            <a:r>
              <a:rPr lang="fr-FR" dirty="0" err="1"/>
              <a:t>Msciences</a:t>
            </a:r>
            <a:r>
              <a:rPr lang="fr-FR" dirty="0"/>
              <a:t> = 5.25 ; </a:t>
            </a:r>
            <a:r>
              <a:rPr lang="fr-FR" dirty="0" err="1"/>
              <a:t>SDsciences</a:t>
            </a:r>
            <a:r>
              <a:rPr lang="fr-FR" dirty="0"/>
              <a:t>= 1.708 ; </a:t>
            </a:r>
            <a:r>
              <a:rPr lang="fr-FR" dirty="0" err="1"/>
              <a:t>Mpseudo</a:t>
            </a:r>
            <a:r>
              <a:rPr lang="fr-FR" dirty="0"/>
              <a:t>=5 ; </a:t>
            </a:r>
            <a:r>
              <a:rPr lang="fr-FR" dirty="0" err="1"/>
              <a:t>Sdpseudo</a:t>
            </a:r>
            <a:r>
              <a:rPr lang="fr-FR" dirty="0"/>
              <a:t>=1.886) NS (t=-0.229 ; p=0.822) </a:t>
            </a:r>
          </a:p>
          <a:p>
            <a:endParaRPr lang="fr-FR" dirty="0"/>
          </a:p>
          <a:p>
            <a:r>
              <a:rPr lang="fr-FR" dirty="0" err="1"/>
              <a:t>Enseign</a:t>
            </a:r>
            <a:r>
              <a:rPr lang="fr-FR" dirty="0"/>
              <a:t> </a:t>
            </a:r>
            <a:r>
              <a:rPr lang="fr-FR" dirty="0" err="1"/>
              <a:t>ec</a:t>
            </a:r>
            <a:r>
              <a:rPr lang="fr-FR" dirty="0"/>
              <a:t> passe par étude critique </a:t>
            </a:r>
            <a:r>
              <a:rPr lang="fr-FR" dirty="0" err="1"/>
              <a:t>pheno</a:t>
            </a:r>
            <a:r>
              <a:rPr lang="fr-FR" dirty="0"/>
              <a:t> para et </a:t>
            </a:r>
            <a:r>
              <a:rPr lang="fr-FR" dirty="0" err="1"/>
              <a:t>ps</a:t>
            </a:r>
            <a:r>
              <a:rPr lang="fr-FR" dirty="0"/>
              <a:t> (item 6) (</a:t>
            </a:r>
            <a:r>
              <a:rPr lang="fr-FR" dirty="0" err="1"/>
              <a:t>Msciences</a:t>
            </a:r>
            <a:r>
              <a:rPr lang="fr-FR" dirty="0"/>
              <a:t> = 2.75 ; </a:t>
            </a:r>
            <a:r>
              <a:rPr lang="fr-FR" dirty="0" err="1"/>
              <a:t>SDsciences</a:t>
            </a:r>
            <a:r>
              <a:rPr lang="fr-FR" dirty="0"/>
              <a:t>= 1.258 ; </a:t>
            </a:r>
            <a:r>
              <a:rPr lang="fr-FR" dirty="0" err="1"/>
              <a:t>Mpseudo</a:t>
            </a:r>
            <a:r>
              <a:rPr lang="fr-FR" dirty="0"/>
              <a:t>=3.4 ; </a:t>
            </a:r>
            <a:r>
              <a:rPr lang="fr-FR" dirty="0" err="1"/>
              <a:t>SDpseudo</a:t>
            </a:r>
            <a:r>
              <a:rPr lang="fr-FR" dirty="0"/>
              <a:t>= 1.430). NS (t=0.791 ; p=0.444) </a:t>
            </a:r>
          </a:p>
          <a:p>
            <a:endParaRPr lang="fr-FR" dirty="0"/>
          </a:p>
          <a:p>
            <a:r>
              <a:rPr lang="fr-FR" dirty="0"/>
              <a:t>Aucun des t-test n’est </a:t>
            </a:r>
            <a:r>
              <a:rPr lang="fr-FR" dirty="0" err="1"/>
              <a:t>signif</a:t>
            </a:r>
            <a:r>
              <a:rPr lang="fr-FR" dirty="0"/>
              <a:t>. </a:t>
            </a:r>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31</a:t>
            </a:fld>
            <a:endParaRPr lang="fr-FR"/>
          </a:p>
        </p:txBody>
      </p:sp>
    </p:spTree>
    <p:extLst>
      <p:ext uri="{BB962C8B-B14F-4D97-AF65-F5344CB8AC3E}">
        <p14:creationId xmlns:p14="http://schemas.microsoft.com/office/powerpoint/2010/main" val="1236810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dirty="0">
                <a:latin typeface="Arial" panose="020B0604020202020204" pitchFamily="34" charset="0"/>
                <a:cs typeface="Arial" panose="020B0604020202020204" pitchFamily="34" charset="0"/>
              </a:rPr>
              <a:t>Comme </a:t>
            </a:r>
            <a:r>
              <a:rPr lang="en-US" sz="1200" dirty="0" err="1">
                <a:latin typeface="Arial" panose="020B0604020202020204" pitchFamily="34" charset="0"/>
                <a:cs typeface="Arial" panose="020B0604020202020204" pitchFamily="34" charset="0"/>
              </a:rPr>
              <a:t>attendu</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le </a:t>
            </a:r>
            <a:r>
              <a:rPr lang="en-US" sz="1200" b="1" dirty="0" err="1">
                <a:latin typeface="Arial" panose="020B0604020202020204" pitchFamily="34" charset="0"/>
                <a:cs typeface="Arial" panose="020B0604020202020204" pitchFamily="34" charset="0"/>
              </a:rPr>
              <a:t>niveau</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d’adhésion</a:t>
            </a:r>
            <a:r>
              <a:rPr lang="en-US" sz="1200" b="1" dirty="0">
                <a:latin typeface="Arial" panose="020B0604020202020204" pitchFamily="34" charset="0"/>
                <a:cs typeface="Arial" panose="020B0604020202020204" pitchFamily="34" charset="0"/>
              </a:rPr>
              <a:t> aux </a:t>
            </a:r>
            <a:r>
              <a:rPr lang="en-US" sz="1200" b="1" dirty="0" err="1">
                <a:latin typeface="Arial" panose="020B0604020202020204" pitchFamily="34" charset="0"/>
                <a:cs typeface="Arial" panose="020B0604020202020204" pitchFamily="34" charset="0"/>
              </a:rPr>
              <a:t>croyances</a:t>
            </a:r>
            <a:r>
              <a:rPr lang="en-US" sz="1200" b="1" dirty="0">
                <a:latin typeface="Arial" panose="020B0604020202020204" pitchFamily="34" charset="0"/>
                <a:cs typeface="Arial" panose="020B0604020202020204" pitchFamily="34" charset="0"/>
              </a:rPr>
              <a:t> de </a:t>
            </a:r>
            <a:r>
              <a:rPr lang="en-US" sz="1200" b="1" dirty="0" err="1">
                <a:latin typeface="Arial" panose="020B0604020202020204" pitchFamily="34" charset="0"/>
                <a:cs typeface="Arial" panose="020B0604020202020204" pitchFamily="34" charset="0"/>
              </a:rPr>
              <a:t>précognition</a:t>
            </a:r>
            <a:r>
              <a:rPr lang="en-US" sz="1200" b="1" dirty="0">
                <a:latin typeface="Arial" panose="020B0604020202020204" pitchFamily="34" charset="0"/>
                <a:cs typeface="Arial" panose="020B0604020202020204" pitchFamily="34" charset="0"/>
              </a:rPr>
              <a:t> et de </a:t>
            </a:r>
            <a:r>
              <a:rPr lang="en-US" sz="1200" b="1" dirty="0" err="1">
                <a:latin typeface="Arial" panose="020B0604020202020204" pitchFamily="34" charset="0"/>
                <a:cs typeface="Arial" panose="020B0604020202020204" pitchFamily="34" charset="0"/>
              </a:rPr>
              <a:t>voyance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en</a:t>
            </a:r>
            <a:r>
              <a:rPr lang="en-US" sz="1200" b="1" dirty="0">
                <a:latin typeface="Arial" panose="020B0604020202020204" pitchFamily="34" charset="0"/>
                <a:cs typeface="Arial" panose="020B0604020202020204" pitchFamily="34" charset="0"/>
              </a:rPr>
              <a:t> fin </a:t>
            </a:r>
            <a:r>
              <a:rPr lang="en-US" sz="1200" b="1" dirty="0" err="1">
                <a:latin typeface="Arial" panose="020B0604020202020204" pitchFamily="34" charset="0"/>
                <a:cs typeface="Arial" panose="020B0604020202020204" pitchFamily="34" charset="0"/>
              </a:rPr>
              <a:t>d’année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scolaire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est</a:t>
            </a:r>
            <a:r>
              <a:rPr lang="en-US" sz="1200" b="1" dirty="0">
                <a:latin typeface="Arial" panose="020B0604020202020204" pitchFamily="34" charset="0"/>
                <a:cs typeface="Arial" panose="020B0604020202020204" pitchFamily="34" charset="0"/>
              </a:rPr>
              <a:t> plus </a:t>
            </a:r>
            <a:r>
              <a:rPr lang="en-US" sz="1200" b="1" dirty="0" err="1">
                <a:latin typeface="Arial" panose="020B0604020202020204" pitchFamily="34" charset="0"/>
                <a:cs typeface="Arial" panose="020B0604020202020204" pitchFamily="34" charset="0"/>
              </a:rPr>
              <a:t>faible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qu’en</a:t>
            </a:r>
            <a:r>
              <a:rPr lang="en-US" sz="1200" b="1" dirty="0">
                <a:latin typeface="Arial" panose="020B0604020202020204" pitchFamily="34" charset="0"/>
                <a:cs typeface="Arial" panose="020B0604020202020204" pitchFamily="34" charset="0"/>
              </a:rPr>
              <a:t> début </a:t>
            </a:r>
            <a:r>
              <a:rPr lang="en-US" sz="1200" b="1" dirty="0" err="1">
                <a:latin typeface="Arial" panose="020B0604020202020204" pitchFamily="34" charset="0"/>
                <a:cs typeface="Arial" panose="020B0604020202020204" pitchFamily="34" charset="0"/>
              </a:rPr>
              <a:t>d’année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scolaire</a:t>
            </a:r>
            <a:r>
              <a:rPr lang="en-US" sz="1200" b="1" dirty="0">
                <a:latin typeface="Arial" panose="020B0604020202020204" pitchFamily="34" charset="0"/>
                <a:cs typeface="Arial" panose="020B0604020202020204" pitchFamily="34" charset="0"/>
              </a:rPr>
              <a:t>. (d = .23, p = .40)</a:t>
            </a:r>
          </a:p>
          <a:p>
            <a:pPr lvl="0"/>
            <a:r>
              <a:rPr lang="en-US" sz="1200" dirty="0" err="1">
                <a:latin typeface="Arial" panose="020B0604020202020204" pitchFamily="34" charset="0"/>
                <a:cs typeface="Arial" panose="020B0604020202020204" pitchFamily="34" charset="0"/>
              </a:rPr>
              <a:t>Cette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baisse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n’est</a:t>
            </a:r>
            <a:r>
              <a:rPr lang="en-US" sz="1200" dirty="0">
                <a:latin typeface="Arial" panose="020B0604020202020204" pitchFamily="34" charset="0"/>
                <a:cs typeface="Arial" panose="020B0604020202020204" pitchFamily="34" charset="0"/>
              </a:rPr>
              <a:t> pas significative pour les </a:t>
            </a:r>
            <a:r>
              <a:rPr lang="en-US" sz="1200" dirty="0" err="1">
                <a:latin typeface="Arial" panose="020B0604020202020204" pitchFamily="34" charset="0"/>
                <a:cs typeface="Arial" panose="020B0604020202020204" pitchFamily="34" charset="0"/>
              </a:rPr>
              <a:t>autres</a:t>
            </a:r>
            <a:r>
              <a:rPr lang="en-US" sz="1200" dirty="0">
                <a:latin typeface="Arial" panose="020B0604020202020204" pitchFamily="34" charset="0"/>
                <a:cs typeface="Arial" panose="020B0604020202020204" pitchFamily="34" charset="0"/>
              </a:rPr>
              <a:t> types de </a:t>
            </a:r>
            <a:r>
              <a:rPr lang="en-US" sz="1200" dirty="0" err="1">
                <a:latin typeface="Arial" panose="020B0604020202020204" pitchFamily="34" charset="0"/>
                <a:cs typeface="Arial" panose="020B0604020202020204" pitchFamily="34" charset="0"/>
              </a:rPr>
              <a:t>croyance</a:t>
            </a:r>
            <a:r>
              <a:rPr lang="en-US" sz="1200" dirty="0">
                <a:latin typeface="Arial" panose="020B0604020202020204" pitchFamily="34" charset="0"/>
                <a:cs typeface="Arial" panose="020B0604020202020204" pitchFamily="34" charset="0"/>
              </a:rPr>
              <a:t>. </a:t>
            </a:r>
          </a:p>
          <a:p>
            <a:endParaRPr lang="fr-FR" dirty="0"/>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33</a:t>
            </a:fld>
            <a:endParaRPr lang="fr-FR"/>
          </a:p>
        </p:txBody>
      </p:sp>
    </p:spTree>
    <p:extLst>
      <p:ext uri="{BB962C8B-B14F-4D97-AF65-F5344CB8AC3E}">
        <p14:creationId xmlns:p14="http://schemas.microsoft.com/office/powerpoint/2010/main" val="247072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regard de cette importante utilisation des réseaux sociaux et d’internet pour s’informer et parce que les jeunes sont les plus grands utilisateurs, il devient nécessaire d’éduquer les jeunes populations aux médias et à l’information (EMI) au travers d’une pratique experte de l’esprit critique (EC)</a:t>
            </a:r>
          </a:p>
          <a:p>
            <a:r>
              <a:rPr lang="fr-FR" dirty="0"/>
              <a:t>Dans cette perspective, en psycho sociale, nous avons des outils et une démarche qui permet d’évaluer de façon scientifique l’efficacité des interventions visant le changement ou son accompagnement. C’est l’ingénierie psychosociale. </a:t>
            </a:r>
          </a:p>
          <a:p>
            <a:r>
              <a:rPr lang="fr-FR" dirty="0"/>
              <a:t>Appliquée au domaine qui nous intéresse ici, cela consiste dans un premier temps à identifier et mesurer le construit qui nous intéresse: ici on pourrait dire le niveau d’EC (donc ça implique de se poser la question de savoir ce qu’est l’EC ? Donc sa </a:t>
            </a:r>
            <a:r>
              <a:rPr lang="fr-FR" dirty="0" err="1"/>
              <a:t>definition</a:t>
            </a:r>
            <a:r>
              <a:rPr lang="fr-FR" dirty="0"/>
              <a:t> mais aussi d’avoir des outils qui permettent de le mesurer. Et ici, on va avoir notre premier problème, puisque nous n’avons pas à ce jour d’outil francophone validé pour mesurer l’EC). Une fois qu’on a la prévalence du construit, on met en place une intervention – ici, un cours, un visionnage de </a:t>
            </a:r>
            <a:r>
              <a:rPr lang="fr-FR" dirty="0" err="1"/>
              <a:t>video</a:t>
            </a:r>
            <a:r>
              <a:rPr lang="fr-FR" dirty="0"/>
              <a:t> d’hygiène mentale, tout ce que vous voulez – dans des groupes d’individus différents avec un groupe contrôle pour mesurer l’évolution spontanée de l’EC. Et enfin dernière étape, mesure à nouveau du construit. Si l’intervention est efficace, alors un changement positif doit s’observer, pas uniquement sur du court terme, mais aussi à plus long terme. </a:t>
            </a:r>
            <a:br>
              <a:rPr lang="fr-FR" dirty="0"/>
            </a:br>
            <a:r>
              <a:rPr lang="fr-FR" dirty="0"/>
              <a:t>Ça c’est la démarche idéale générale qu’on pourrait mettre en place. Mais à ce jour, il n’y a pas de protocole publié qui relève de cette démarche. Mais il y a des travaux qui s’en rapprochent et donc on peut avancer un peu sur la question de l’impact des interventions menées sur le développement de l’EC</a:t>
            </a:r>
          </a:p>
        </p:txBody>
      </p:sp>
      <p:sp>
        <p:nvSpPr>
          <p:cNvPr id="4" name="Espace réservé du numéro de diapositive 3"/>
          <p:cNvSpPr>
            <a:spLocks noGrp="1"/>
          </p:cNvSpPr>
          <p:nvPr>
            <p:ph type="sldNum" sz="quarter" idx="10"/>
          </p:nvPr>
        </p:nvSpPr>
        <p:spPr/>
        <p:txBody>
          <a:bodyPr/>
          <a:lstStyle/>
          <a:p>
            <a:fld id="{E9C70472-06C7-4D34-9BE9-CD33600A9620}" type="slidenum">
              <a:rPr lang="fr-FR" smtClean="0"/>
              <a:t>5</a:t>
            </a:fld>
            <a:endParaRPr lang="fr-FR"/>
          </a:p>
        </p:txBody>
      </p:sp>
    </p:spTree>
    <p:extLst>
      <p:ext uri="{BB962C8B-B14F-4D97-AF65-F5344CB8AC3E}">
        <p14:creationId xmlns:p14="http://schemas.microsoft.com/office/powerpoint/2010/main" val="2471436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u="sng" dirty="0">
                <a:solidFill>
                  <a:srgbClr val="000000"/>
                </a:solidFill>
                <a:effectLst/>
                <a:latin typeface="Segoe UI" panose="020B0502040204020203" pitchFamily="34" charset="0"/>
              </a:rPr>
              <a:t>Répartition des classes en fonction de la condition (expé et contrôle) </a:t>
            </a:r>
          </a:p>
          <a:p>
            <a:r>
              <a:rPr lang="fr-FR" b="0" i="0" u="none" dirty="0">
                <a:solidFill>
                  <a:srgbClr val="000000"/>
                </a:solidFill>
                <a:effectLst/>
                <a:latin typeface="Segoe UI" panose="020B0502040204020203" pitchFamily="34" charset="0"/>
              </a:rPr>
              <a:t>Collège Lou Garlaban : 1 classe contrôle avec des élèves de 4</a:t>
            </a:r>
            <a:r>
              <a:rPr lang="fr-FR" b="0" i="0" u="none" baseline="30000" dirty="0">
                <a:solidFill>
                  <a:srgbClr val="000000"/>
                </a:solidFill>
                <a:effectLst/>
                <a:latin typeface="Segoe UI" panose="020B0502040204020203" pitchFamily="34" charset="0"/>
              </a:rPr>
              <a:t>e</a:t>
            </a:r>
            <a:r>
              <a:rPr lang="fr-FR" b="0" i="0" u="none" dirty="0">
                <a:solidFill>
                  <a:srgbClr val="000000"/>
                </a:solidFill>
                <a:effectLst/>
                <a:latin typeface="Segoe UI" panose="020B0502040204020203" pitchFamily="34" charset="0"/>
              </a:rPr>
              <a:t> (4</a:t>
            </a:r>
            <a:r>
              <a:rPr lang="fr-FR" b="0" i="0" u="none" baseline="30000" dirty="0">
                <a:solidFill>
                  <a:srgbClr val="000000"/>
                </a:solidFill>
                <a:effectLst/>
                <a:latin typeface="Segoe UI" panose="020B0502040204020203" pitchFamily="34" charset="0"/>
              </a:rPr>
              <a:t>e</a:t>
            </a:r>
            <a:r>
              <a:rPr lang="fr-FR" b="0" i="0" u="none" dirty="0">
                <a:solidFill>
                  <a:srgbClr val="000000"/>
                </a:solidFill>
                <a:effectLst/>
                <a:latin typeface="Segoe UI" panose="020B0502040204020203" pitchFamily="34" charset="0"/>
              </a:rPr>
              <a:t> 5) et 1 classe expérimentale de 4</a:t>
            </a:r>
            <a:r>
              <a:rPr lang="fr-FR" b="0" i="0" u="none" baseline="30000" dirty="0">
                <a:solidFill>
                  <a:srgbClr val="000000"/>
                </a:solidFill>
                <a:effectLst/>
                <a:latin typeface="Segoe UI" panose="020B0502040204020203" pitchFamily="34" charset="0"/>
              </a:rPr>
              <a:t>e</a:t>
            </a:r>
            <a:r>
              <a:rPr lang="fr-FR" b="0" i="0" u="none" dirty="0">
                <a:solidFill>
                  <a:srgbClr val="000000"/>
                </a:solidFill>
                <a:effectLst/>
                <a:latin typeface="Segoe UI" panose="020B0502040204020203" pitchFamily="34" charset="0"/>
              </a:rPr>
              <a:t> (4</a:t>
            </a:r>
            <a:r>
              <a:rPr lang="fr-FR" b="0" i="0" u="none" baseline="30000" dirty="0">
                <a:solidFill>
                  <a:srgbClr val="000000"/>
                </a:solidFill>
                <a:effectLst/>
                <a:latin typeface="Segoe UI" panose="020B0502040204020203" pitchFamily="34" charset="0"/>
              </a:rPr>
              <a:t>e</a:t>
            </a:r>
            <a:r>
              <a:rPr lang="fr-FR" b="0" i="0" u="none" dirty="0">
                <a:solidFill>
                  <a:srgbClr val="000000"/>
                </a:solidFill>
                <a:effectLst/>
                <a:latin typeface="Segoe UI" panose="020B0502040204020203" pitchFamily="34" charset="0"/>
              </a:rPr>
              <a:t>7) </a:t>
            </a:r>
          </a:p>
          <a:p>
            <a:r>
              <a:rPr lang="fr-FR" b="0" i="0" u="none" dirty="0">
                <a:solidFill>
                  <a:srgbClr val="000000"/>
                </a:solidFill>
                <a:effectLst/>
                <a:latin typeface="Segoe UI" panose="020B0502040204020203" pitchFamily="34" charset="0"/>
              </a:rPr>
              <a:t>Collège Lakanal : 2 classes contrôles de 3</a:t>
            </a:r>
            <a:r>
              <a:rPr lang="fr-FR" b="0" i="0" u="none" baseline="30000" dirty="0">
                <a:solidFill>
                  <a:srgbClr val="000000"/>
                </a:solidFill>
                <a:effectLst/>
                <a:latin typeface="Segoe UI" panose="020B0502040204020203" pitchFamily="34" charset="0"/>
              </a:rPr>
              <a:t>e</a:t>
            </a:r>
            <a:r>
              <a:rPr lang="fr-FR" b="0" i="0" u="none" dirty="0">
                <a:solidFill>
                  <a:srgbClr val="000000"/>
                </a:solidFill>
                <a:effectLst/>
                <a:latin typeface="Segoe UI" panose="020B0502040204020203" pitchFamily="34" charset="0"/>
              </a:rPr>
              <a:t> (3</a:t>
            </a:r>
            <a:r>
              <a:rPr lang="fr-FR" b="0" i="0" u="none" baseline="30000" dirty="0">
                <a:solidFill>
                  <a:srgbClr val="000000"/>
                </a:solidFill>
                <a:effectLst/>
                <a:latin typeface="Segoe UI" panose="020B0502040204020203" pitchFamily="34" charset="0"/>
              </a:rPr>
              <a:t>e</a:t>
            </a:r>
            <a:r>
              <a:rPr lang="fr-FR" b="0" i="0" u="none" dirty="0">
                <a:solidFill>
                  <a:srgbClr val="000000"/>
                </a:solidFill>
                <a:effectLst/>
                <a:latin typeface="Segoe UI" panose="020B0502040204020203" pitchFamily="34" charset="0"/>
              </a:rPr>
              <a:t> 4 et 3</a:t>
            </a:r>
            <a:r>
              <a:rPr lang="fr-FR" b="0" i="0" u="none" baseline="30000" dirty="0">
                <a:solidFill>
                  <a:srgbClr val="000000"/>
                </a:solidFill>
                <a:effectLst/>
                <a:latin typeface="Segoe UI" panose="020B0502040204020203" pitchFamily="34" charset="0"/>
              </a:rPr>
              <a:t>e</a:t>
            </a:r>
            <a:r>
              <a:rPr lang="fr-FR" b="0" i="0" u="none" dirty="0">
                <a:solidFill>
                  <a:srgbClr val="000000"/>
                </a:solidFill>
                <a:effectLst/>
                <a:latin typeface="Segoe UI" panose="020B0502040204020203" pitchFamily="34" charset="0"/>
              </a:rPr>
              <a:t> A) 2 classes expérimentales de 3</a:t>
            </a:r>
            <a:r>
              <a:rPr lang="fr-FR" b="0" i="0" u="none" baseline="30000" dirty="0">
                <a:solidFill>
                  <a:srgbClr val="000000"/>
                </a:solidFill>
                <a:effectLst/>
                <a:latin typeface="Segoe UI" panose="020B0502040204020203" pitchFamily="34" charset="0"/>
              </a:rPr>
              <a:t>e</a:t>
            </a:r>
            <a:r>
              <a:rPr lang="fr-FR" b="0" i="0" u="none" dirty="0">
                <a:solidFill>
                  <a:srgbClr val="000000"/>
                </a:solidFill>
                <a:effectLst/>
                <a:latin typeface="Segoe UI" panose="020B0502040204020203" pitchFamily="34" charset="0"/>
              </a:rPr>
              <a:t> (3</a:t>
            </a:r>
            <a:r>
              <a:rPr lang="fr-FR" b="0" i="0" u="none" baseline="30000" dirty="0">
                <a:solidFill>
                  <a:srgbClr val="000000"/>
                </a:solidFill>
                <a:effectLst/>
                <a:latin typeface="Segoe UI" panose="020B0502040204020203" pitchFamily="34" charset="0"/>
              </a:rPr>
              <a:t>e</a:t>
            </a:r>
            <a:r>
              <a:rPr lang="fr-FR" b="0" i="0" u="none" dirty="0">
                <a:solidFill>
                  <a:srgbClr val="000000"/>
                </a:solidFill>
                <a:effectLst/>
                <a:latin typeface="Segoe UI" panose="020B0502040204020203" pitchFamily="34" charset="0"/>
              </a:rPr>
              <a:t> C et 3</a:t>
            </a:r>
            <a:r>
              <a:rPr lang="fr-FR" b="0" i="0" u="none" baseline="30000" dirty="0">
                <a:solidFill>
                  <a:srgbClr val="000000"/>
                </a:solidFill>
                <a:effectLst/>
                <a:latin typeface="Segoe UI" panose="020B0502040204020203" pitchFamily="34" charset="0"/>
              </a:rPr>
              <a:t>e</a:t>
            </a:r>
            <a:r>
              <a:rPr lang="fr-FR" b="0" i="0" u="none" dirty="0">
                <a:solidFill>
                  <a:srgbClr val="000000"/>
                </a:solidFill>
                <a:effectLst/>
                <a:latin typeface="Segoe UI" panose="020B0502040204020203" pitchFamily="34" charset="0"/>
              </a:rPr>
              <a:t> 3) </a:t>
            </a:r>
          </a:p>
          <a:p>
            <a:endParaRPr lang="fr-FR" b="0" i="0" u="none" dirty="0">
              <a:solidFill>
                <a:srgbClr val="000000"/>
              </a:solidFill>
              <a:effectLst/>
              <a:latin typeface="Segoe UI" panose="020B0502040204020203" pitchFamily="34" charset="0"/>
            </a:endParaRPr>
          </a:p>
          <a:p>
            <a:r>
              <a:rPr lang="fr-FR" b="1" i="0" dirty="0">
                <a:solidFill>
                  <a:srgbClr val="000000"/>
                </a:solidFill>
                <a:effectLst/>
                <a:latin typeface="Segoe UI" panose="020B0502040204020203" pitchFamily="34" charset="0"/>
              </a:rPr>
              <a:t>- Intervenants :</a:t>
            </a:r>
            <a:r>
              <a:rPr lang="fr-FR" b="0" i="0" dirty="0">
                <a:solidFill>
                  <a:srgbClr val="000000"/>
                </a:solidFill>
                <a:effectLst/>
                <a:latin typeface="Segoe UI" panose="020B0502040204020203" pitchFamily="34" charset="0"/>
              </a:rPr>
              <a:t> les bibliothécaires de la médiathèque d'Aubagne (4 intervenants différents mais je n'ai pas la répartition de qui à fait quoi)</a:t>
            </a:r>
            <a:r>
              <a:rPr lang="fr-FR" dirty="0"/>
              <a:t/>
            </a:r>
            <a:br>
              <a:rPr lang="fr-FR" dirty="0"/>
            </a:br>
            <a:r>
              <a:rPr lang="fr-FR" dirty="0"/>
              <a:t/>
            </a:r>
            <a:br>
              <a:rPr lang="fr-FR" dirty="0"/>
            </a:br>
            <a:r>
              <a:rPr lang="fr-FR" b="1" i="0" dirty="0">
                <a:solidFill>
                  <a:srgbClr val="000000"/>
                </a:solidFill>
                <a:effectLst/>
                <a:latin typeface="Segoe UI" panose="020B0502040204020203" pitchFamily="34" charset="0"/>
              </a:rPr>
              <a:t>- Public :</a:t>
            </a:r>
            <a:r>
              <a:rPr lang="fr-FR" b="0" i="0" dirty="0">
                <a:solidFill>
                  <a:srgbClr val="000000"/>
                </a:solidFill>
                <a:effectLst/>
                <a:latin typeface="Segoe UI" panose="020B0502040204020203" pitchFamily="34" charset="0"/>
              </a:rPr>
              <a:t> élèves de deux collèges (Lakanal et Lou Garlaban). En tout 3 classes EXP et 3 classes CTRL</a:t>
            </a:r>
            <a:r>
              <a:rPr lang="fr-FR" dirty="0"/>
              <a:t/>
            </a:r>
            <a:br>
              <a:rPr lang="fr-FR" dirty="0"/>
            </a:br>
            <a:r>
              <a:rPr lang="fr-FR" dirty="0"/>
              <a:t/>
            </a:r>
            <a:br>
              <a:rPr lang="fr-FR" dirty="0"/>
            </a:br>
            <a:r>
              <a:rPr lang="fr-FR" b="1" i="0" dirty="0">
                <a:solidFill>
                  <a:srgbClr val="000000"/>
                </a:solidFill>
                <a:effectLst/>
                <a:latin typeface="Segoe UI" panose="020B0502040204020203" pitchFamily="34" charset="0"/>
              </a:rPr>
              <a:t>- Recrutement : </a:t>
            </a:r>
            <a:r>
              <a:rPr lang="fr-FR" b="0" i="0" dirty="0">
                <a:solidFill>
                  <a:srgbClr val="000000"/>
                </a:solidFill>
                <a:effectLst/>
                <a:latin typeface="Segoe UI" panose="020B0502040204020203" pitchFamily="34" charset="0"/>
              </a:rPr>
              <a:t>les enseignants volontaires qui ont accepté que la médiathèque d'Aubagne intervienne pour leurs classes. Les classes positionnées sur le créneau du </a:t>
            </a:r>
            <a:r>
              <a:rPr lang="fr-FR" b="0" i="0" u="none" strike="noStrike" dirty="0">
                <a:solidFill>
                  <a:srgbClr val="005A95"/>
                </a:solidFill>
                <a:effectLst/>
                <a:latin typeface="Segoe UI" panose="020B0502040204020203" pitchFamily="34" charset="0"/>
              </a:rPr>
              <a:t>mercredi</a:t>
            </a:r>
            <a:r>
              <a:rPr lang="fr-FR" b="0" i="0" dirty="0">
                <a:solidFill>
                  <a:srgbClr val="000000"/>
                </a:solidFill>
                <a:effectLst/>
                <a:latin typeface="Segoe UI" panose="020B0502040204020203" pitchFamily="34" charset="0"/>
              </a:rPr>
              <a:t> matin ont reçu les ateliers, pas de randomisation sur les classes ni sur les enseignants ou les médiateurs qui sont intervenus. Cela s'est fait en fonction de l'emploi du temps généré en début d'année scolaire.</a:t>
            </a:r>
            <a:r>
              <a:rPr lang="fr-FR" dirty="0"/>
              <a:t/>
            </a:r>
            <a:br>
              <a:rPr lang="fr-FR" dirty="0"/>
            </a:br>
            <a:r>
              <a:rPr lang="fr-FR" dirty="0"/>
              <a:t/>
            </a:r>
            <a:br>
              <a:rPr lang="fr-FR" dirty="0"/>
            </a:br>
            <a:r>
              <a:rPr lang="fr-FR" b="1" i="0" dirty="0">
                <a:solidFill>
                  <a:srgbClr val="000000"/>
                </a:solidFill>
                <a:effectLst/>
                <a:latin typeface="Segoe UI" panose="020B0502040204020203" pitchFamily="34" charset="0"/>
              </a:rPr>
              <a:t>- Format :</a:t>
            </a:r>
            <a:r>
              <a:rPr lang="fr-FR" b="0" i="0" dirty="0">
                <a:solidFill>
                  <a:srgbClr val="000000"/>
                </a:solidFill>
                <a:effectLst/>
                <a:latin typeface="Segoe UI" panose="020B0502040204020203" pitchFamily="34" charset="0"/>
              </a:rPr>
              <a:t> Tout en présentiel. Les classes ont été divisées en 2 groupes, ce qui faisait pour chaque séance entre 13 et 15 élèves par groupe. Chaque groupe a reçu le même contenu à savoir 7 ateliers + 1 bilan inclus dans la dernière séance.</a:t>
            </a:r>
            <a:r>
              <a:rPr lang="fr-FR" dirty="0"/>
              <a:t/>
            </a:r>
            <a:br>
              <a:rPr lang="fr-FR" dirty="0"/>
            </a:br>
            <a:r>
              <a:rPr lang="fr-FR" b="0" i="0" dirty="0">
                <a:solidFill>
                  <a:srgbClr val="000000"/>
                </a:solidFill>
                <a:effectLst/>
                <a:latin typeface="Segoe UI" panose="020B0502040204020203" pitchFamily="34" charset="0"/>
              </a:rPr>
              <a:t>Les séances se sont déroulées sur des créneaux de 1 heure par atelier, les élèves enchainant 2 ateliers en demi-groupe (créneau de 2h par semaine, sur  4 semaines). La séance de l’échelle des preuves/curseur de vraisemblance a duré 1h15 environ, associée à l’atelier coïncidences, qui lui était raccourci à 25 min afin de pouvoir laisser un peu de temps à la fin pour un échange “Bilan”.</a:t>
            </a:r>
            <a:r>
              <a:rPr lang="fr-FR" dirty="0"/>
              <a:t/>
            </a:r>
            <a:br>
              <a:rPr lang="fr-FR" dirty="0"/>
            </a:br>
            <a:r>
              <a:rPr lang="fr-FR" dirty="0"/>
              <a:t/>
            </a:r>
            <a:br>
              <a:rPr lang="fr-FR" dirty="0"/>
            </a:br>
            <a:r>
              <a:rPr lang="fr-FR" b="1" i="0" dirty="0">
                <a:solidFill>
                  <a:srgbClr val="000000"/>
                </a:solidFill>
                <a:effectLst/>
                <a:latin typeface="Segoe UI" panose="020B0502040204020203" pitchFamily="34" charset="0"/>
              </a:rPr>
              <a:t>- Période : </a:t>
            </a:r>
            <a:r>
              <a:rPr lang="fr-FR" b="0" i="0" dirty="0">
                <a:solidFill>
                  <a:srgbClr val="000000"/>
                </a:solidFill>
                <a:effectLst/>
                <a:latin typeface="Segoe UI" panose="020B0502040204020203" pitchFamily="34" charset="0"/>
              </a:rPr>
              <a:t>les ateliers se sont déroulés sur 4 semaines consécutives entre novembre et </a:t>
            </a:r>
            <a:r>
              <a:rPr lang="fr-FR" b="0" i="0" u="none" strike="noStrike" dirty="0">
                <a:solidFill>
                  <a:srgbClr val="005A95"/>
                </a:solidFill>
                <a:effectLst/>
                <a:latin typeface="Segoe UI" panose="020B0502040204020203" pitchFamily="34" charset="0"/>
              </a:rPr>
              <a:t>décembre 2021</a:t>
            </a:r>
            <a:r>
              <a:rPr lang="fr-FR" b="0" i="0" dirty="0">
                <a:solidFill>
                  <a:srgbClr val="000000"/>
                </a:solidFill>
                <a:effectLst/>
                <a:latin typeface="Segoe UI" panose="020B0502040204020203" pitchFamily="34" charset="0"/>
              </a:rPr>
              <a:t> pour le collège Lakanal et entre janvier et </a:t>
            </a:r>
            <a:r>
              <a:rPr lang="fr-FR" b="0" i="0" u="none" strike="noStrike" dirty="0">
                <a:solidFill>
                  <a:srgbClr val="005A95"/>
                </a:solidFill>
                <a:effectLst/>
                <a:latin typeface="Segoe UI" panose="020B0502040204020203" pitchFamily="34" charset="0"/>
              </a:rPr>
              <a:t>février 2022</a:t>
            </a:r>
            <a:r>
              <a:rPr lang="fr-FR" b="0" i="0" dirty="0">
                <a:solidFill>
                  <a:srgbClr val="000000"/>
                </a:solidFill>
                <a:effectLst/>
                <a:latin typeface="Segoe UI" panose="020B0502040204020203" pitchFamily="34" charset="0"/>
              </a:rPr>
              <a:t> pour le collège Lou Garlaban</a:t>
            </a:r>
            <a:r>
              <a:rPr lang="fr-FR" dirty="0"/>
              <a:t/>
            </a:r>
            <a:br>
              <a:rPr lang="fr-FR" dirty="0"/>
            </a:br>
            <a:endParaRPr lang="fr-FR" dirty="0"/>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34</a:t>
            </a:fld>
            <a:endParaRPr lang="fr-FR"/>
          </a:p>
        </p:txBody>
      </p:sp>
    </p:spTree>
    <p:extLst>
      <p:ext uri="{BB962C8B-B14F-4D97-AF65-F5344CB8AC3E}">
        <p14:creationId xmlns:p14="http://schemas.microsoft.com/office/powerpoint/2010/main" val="3640122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Jouer à débattre (Atelier créé par L’arbre des connaissances). thème : l’humain augmenté. Le but étant d’amener les élèves à argumenter et à prendre conscience de la complexité insoupçonnée des sujets de société. 2. Atelier philo (voir fiche), thème : Qu’est-ce que le progrès ? (et/ou : Le progrès est-il nécessairement bon ?). Réfléchir, argumenter, définir. 3. Fake news : Le vrai du faux (atelier créé par le CRIJ). Appréhender la complexité à distinguer les vraies informations des fausses, comprendre certains mécanismes et se poser les bonnes questions pour mieux les distinguer. 4. Test de personnalité/Barnum (Voir fiche) : Se méfier des autres mais aussi de soi-même (vie les interprétations de notre cerveau). 5. Principe de parcimonie/Rasoir </a:t>
            </a:r>
            <a:r>
              <a:rPr lang="fr-FR" dirty="0" err="1"/>
              <a:t>d’occam</a:t>
            </a:r>
            <a:r>
              <a:rPr lang="fr-FR" dirty="0"/>
              <a:t> (voir fiche): connaître et comprendre l’intérêt de trier les informations peu parcimonieuses. 6. Échelle des preuves/curseur de vraisemblance (voir fiche): apprendre à classer les informations par niveau de confiance, et comprendre que toutes les “preuves” ne se valent pas, avec une mise en situation réaliste. 7. Coïncidences (voir fiche) : Comprendre que les coïncidences que l’on peut trouver </a:t>
            </a:r>
            <a:r>
              <a:rPr lang="fr-FR" dirty="0" err="1"/>
              <a:t>extra-ordinaires</a:t>
            </a:r>
            <a:r>
              <a:rPr lang="fr-FR" dirty="0"/>
              <a:t> ne sont que des illusions dues essentiellement au manque d’information, et que notre cerveau est une “machine à créer du sens”. 8. Bilan. Les élèves se rappellent-ils de toutes les séances ? Lister avec eux les objectifs qu’ils pensent que nous avions en commençant ces ateliers, et voir si ceux qu’ils fournissent correspondent avec les nôtres. Quelles sont celles qui les ont le plus marquées ? Pensent-ils que ces ateliers leur ont apporté des choses ? Si oui : quoi ? Retour critique/améliorations </a:t>
            </a:r>
          </a:p>
          <a:p>
            <a:endParaRPr lang="fr-FR" dirty="0"/>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35</a:t>
            </a:fld>
            <a:endParaRPr lang="fr-FR"/>
          </a:p>
        </p:txBody>
      </p:sp>
    </p:spTree>
    <p:extLst>
      <p:ext uri="{BB962C8B-B14F-4D97-AF65-F5344CB8AC3E}">
        <p14:creationId xmlns:p14="http://schemas.microsoft.com/office/powerpoint/2010/main" val="3787669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effet des ateliers sur la mentalité </a:t>
            </a:r>
            <a:r>
              <a:rPr lang="fr-FR" dirty="0" err="1"/>
              <a:t>conspi</a:t>
            </a:r>
            <a:r>
              <a:rPr lang="fr-FR" dirty="0"/>
              <a:t> et croyances PARA pour les sujets du groupe EXP au cours du temps (ça diminue) mais aussi en comparaison avec le groupe CTRL au moins à T1 et uniquement pour mentalité </a:t>
            </a:r>
            <a:r>
              <a:rPr lang="fr-FR" dirty="0" err="1"/>
              <a:t>conspi</a:t>
            </a:r>
            <a:r>
              <a:rPr lang="fr-FR" dirty="0"/>
              <a:t>. Le groupe CTRL n'ayant pas de réduction de tout cela au cours du temps</a:t>
            </a:r>
          </a:p>
          <a:p>
            <a:endParaRPr lang="fr-FR" dirty="0"/>
          </a:p>
          <a:p>
            <a:r>
              <a:rPr lang="fr-FR" sz="1200" b="0" i="0" u="none" strike="noStrike" dirty="0">
                <a:solidFill>
                  <a:srgbClr val="000000"/>
                </a:solidFill>
                <a:effectLst/>
                <a:latin typeface="Calibri" panose="020F0502020204030204" pitchFamily="34" charset="0"/>
              </a:rPr>
              <a:t>ECHELLE EC ??</a:t>
            </a:r>
            <a:r>
              <a:rPr lang="fr-FR" dirty="0"/>
              <a:t> </a:t>
            </a:r>
            <a:r>
              <a:rPr lang="fr-FR" dirty="0">
                <a:sym typeface="Wingdings" panose="05000000000000000000" pitchFamily="2" charset="2"/>
              </a:rPr>
              <a:t> </a:t>
            </a:r>
            <a:r>
              <a:rPr lang="fr-FR" b="1" dirty="0">
                <a:sym typeface="Wingdings" panose="05000000000000000000" pitchFamily="2" charset="2"/>
              </a:rPr>
              <a:t>ECHELLE HUMILITE EPISTEMIQUE</a:t>
            </a:r>
            <a:r>
              <a:rPr lang="fr-FR" sz="1200" b="1" i="0" u="none" strike="noStrike" dirty="0">
                <a:solidFill>
                  <a:srgbClr val="000000"/>
                </a:solidFill>
                <a:effectLst/>
                <a:latin typeface="Calibri" panose="020F0502020204030204" pitchFamily="34" charset="0"/>
              </a:rPr>
              <a:t> </a:t>
            </a:r>
            <a:endParaRPr lang="fr-FR" b="1" dirty="0"/>
          </a:p>
          <a:p>
            <a:pPr algn="just"/>
            <a:r>
              <a:rPr lang="fr-FR" sz="1200" b="0" i="0" u="none" strike="noStrike" dirty="0">
                <a:solidFill>
                  <a:srgbClr val="000000"/>
                </a:solidFill>
                <a:effectLst/>
                <a:latin typeface="Calibri" panose="020F0502020204030204" pitchFamily="34" charset="0"/>
              </a:rPr>
              <a:t>Item 1 : Je me questionne souvent sur les choses que j'entends ou lis pour déterminer si elles sont convaincantes. </a:t>
            </a:r>
            <a:r>
              <a:rPr lang="fr-FR" dirty="0"/>
              <a:t> </a:t>
            </a:r>
            <a:r>
              <a:rPr lang="fr-FR" sz="1200" b="0" i="0" u="none" strike="noStrike" dirty="0">
                <a:solidFill>
                  <a:srgbClr val="000000"/>
                </a:solidFill>
                <a:effectLst/>
                <a:latin typeface="Calibri" panose="020F0502020204030204" pitchFamily="34" charset="0"/>
              </a:rPr>
              <a:t> </a:t>
            </a:r>
            <a:r>
              <a:rPr lang="fr-FR" dirty="0"/>
              <a:t> </a:t>
            </a:r>
          </a:p>
          <a:p>
            <a:pPr algn="just"/>
            <a:r>
              <a:rPr lang="fr-FR" sz="1200" b="0" i="0" u="none" strike="noStrike" dirty="0">
                <a:solidFill>
                  <a:srgbClr val="000000"/>
                </a:solidFill>
                <a:effectLst/>
                <a:latin typeface="Calibri" panose="020F0502020204030204" pitchFamily="34" charset="0"/>
              </a:rPr>
              <a:t>Item 2 : Quand une théorie, une interprétation ou une conclusion m'est présentée, j'analyse s'il y a des preuves solides.</a:t>
            </a:r>
            <a:r>
              <a:rPr lang="fr-FR" dirty="0"/>
              <a:t> </a:t>
            </a:r>
            <a:r>
              <a:rPr lang="fr-FR" sz="1200" b="0" i="0" u="none" strike="noStrike" dirty="0">
                <a:solidFill>
                  <a:srgbClr val="000000"/>
                </a:solidFill>
                <a:effectLst/>
                <a:latin typeface="Calibri" panose="020F0502020204030204" pitchFamily="34" charset="0"/>
              </a:rPr>
              <a:t> </a:t>
            </a:r>
          </a:p>
          <a:p>
            <a:pPr algn="just"/>
            <a:r>
              <a:rPr lang="fr-FR" sz="1200" b="0" i="0" u="none" strike="noStrike" dirty="0">
                <a:solidFill>
                  <a:srgbClr val="000000"/>
                </a:solidFill>
                <a:effectLst/>
                <a:latin typeface="Calibri" panose="020F0502020204030204" pitchFamily="34" charset="0"/>
              </a:rPr>
              <a:t>Item 3 : </a:t>
            </a:r>
            <a:r>
              <a:rPr lang="fr-FR" dirty="0"/>
              <a:t> </a:t>
            </a:r>
            <a:r>
              <a:rPr lang="fr-FR" sz="1200" b="0" i="0" u="none" strike="noStrike" dirty="0">
                <a:solidFill>
                  <a:srgbClr val="000000"/>
                </a:solidFill>
                <a:effectLst/>
                <a:latin typeface="Calibri" panose="020F0502020204030204" pitchFamily="34" charset="0"/>
              </a:rPr>
              <a:t>Je vois mes cours comme un point de départ et essaie de développer mes propres idées à partir de celui-ci. </a:t>
            </a:r>
            <a:r>
              <a:rPr lang="fr-FR" dirty="0"/>
              <a:t> </a:t>
            </a:r>
            <a:r>
              <a:rPr lang="fr-FR" sz="1200" b="0" i="0" u="none" strike="noStrike" dirty="0">
                <a:solidFill>
                  <a:srgbClr val="000000"/>
                </a:solidFill>
                <a:effectLst/>
                <a:latin typeface="Calibri" panose="020F0502020204030204" pitchFamily="34" charset="0"/>
              </a:rPr>
              <a:t> </a:t>
            </a:r>
            <a:r>
              <a:rPr lang="fr-FR" dirty="0"/>
              <a:t> </a:t>
            </a:r>
          </a:p>
          <a:p>
            <a:pPr algn="just"/>
            <a:r>
              <a:rPr lang="fr-FR" sz="1200" b="0" i="0" u="none" strike="noStrike" dirty="0">
                <a:solidFill>
                  <a:srgbClr val="000000"/>
                </a:solidFill>
                <a:effectLst/>
                <a:latin typeface="Calibri" panose="020F0502020204030204" pitchFamily="34" charset="0"/>
              </a:rPr>
              <a:t>Item 4 : J'essaie de jouer avec mes propres idées concernant ce que j'apprends dans mes cours. </a:t>
            </a:r>
            <a:r>
              <a:rPr lang="fr-FR" dirty="0"/>
              <a:t> </a:t>
            </a:r>
            <a:r>
              <a:rPr lang="fr-FR" sz="1200" b="0" i="0" u="none" strike="noStrike" dirty="0">
                <a:solidFill>
                  <a:srgbClr val="000000"/>
                </a:solidFill>
                <a:effectLst/>
                <a:latin typeface="Calibri" panose="020F0502020204030204" pitchFamily="34" charset="0"/>
              </a:rPr>
              <a:t> </a:t>
            </a:r>
          </a:p>
          <a:p>
            <a:pPr algn="just"/>
            <a:r>
              <a:rPr lang="fr-FR" sz="1200" b="0" i="0" u="none" strike="noStrike" dirty="0">
                <a:solidFill>
                  <a:srgbClr val="000000"/>
                </a:solidFill>
                <a:effectLst/>
                <a:latin typeface="Calibri" panose="020F0502020204030204" pitchFamily="34" charset="0"/>
              </a:rPr>
              <a:t>Item 5 : </a:t>
            </a:r>
            <a:r>
              <a:rPr lang="fr-FR" dirty="0"/>
              <a:t> </a:t>
            </a:r>
            <a:r>
              <a:rPr lang="fr-FR" sz="1200" b="0" i="0" u="none" strike="noStrike" dirty="0">
                <a:solidFill>
                  <a:srgbClr val="000000"/>
                </a:solidFill>
                <a:effectLst/>
                <a:latin typeface="Calibri" panose="020F0502020204030204" pitchFamily="34" charset="0"/>
              </a:rPr>
              <a:t>A chaque fois que je lis ou entends une affirmation ou une conclusion, je pense aux différentes possibilités d'interprétation. </a:t>
            </a:r>
            <a:endParaRPr lang="fr-FR" dirty="0"/>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36</a:t>
            </a:fld>
            <a:endParaRPr lang="fr-FR"/>
          </a:p>
        </p:txBody>
      </p:sp>
    </p:spTree>
    <p:extLst>
      <p:ext uri="{BB962C8B-B14F-4D97-AF65-F5344CB8AC3E}">
        <p14:creationId xmlns:p14="http://schemas.microsoft.com/office/powerpoint/2010/main" val="3544743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Format court / long et objectif des programmes de formation</a:t>
            </a:r>
          </a:p>
          <a:p>
            <a:r>
              <a:rPr lang="fr-FR" dirty="0"/>
              <a:t>- Public cible</a:t>
            </a:r>
          </a:p>
          <a:p>
            <a:r>
              <a:rPr lang="fr-FR" dirty="0"/>
              <a:t>- Distinction EC et EMI</a:t>
            </a:r>
          </a:p>
          <a:p>
            <a:r>
              <a:rPr lang="fr-FR" dirty="0"/>
              <a:t>- Contenu des formations</a:t>
            </a:r>
          </a:p>
          <a:p>
            <a:r>
              <a:rPr lang="fr-FR" dirty="0"/>
              <a:t>- Mise en œuvre sur le terrain d’études robustes (nombre de participants, randomisation, etc.)</a:t>
            </a:r>
          </a:p>
          <a:p>
            <a:endParaRPr lang="fr-FR" dirty="0"/>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37</a:t>
            </a:fld>
            <a:endParaRPr lang="fr-FR"/>
          </a:p>
        </p:txBody>
      </p:sp>
    </p:spTree>
    <p:extLst>
      <p:ext uri="{BB962C8B-B14F-4D97-AF65-F5344CB8AC3E}">
        <p14:creationId xmlns:p14="http://schemas.microsoft.com/office/powerpoint/2010/main" val="1456272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6BF82289-BCFD-4053-9D06-A9140C63A457}" type="slidenum">
              <a:rPr lang="fr-FR" smtClean="0"/>
              <a:t>38</a:t>
            </a:fld>
            <a:endParaRPr lang="fr-FR"/>
          </a:p>
        </p:txBody>
      </p:sp>
    </p:spTree>
    <p:extLst>
      <p:ext uri="{BB962C8B-B14F-4D97-AF65-F5344CB8AC3E}">
        <p14:creationId xmlns:p14="http://schemas.microsoft.com/office/powerpoint/2010/main" val="2460528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9C70472-06C7-4D34-9BE9-CD33600A9620}" type="slidenum">
              <a:rPr lang="fr-FR" smtClean="0"/>
              <a:t>40</a:t>
            </a:fld>
            <a:endParaRPr lang="fr-FR"/>
          </a:p>
        </p:txBody>
      </p:sp>
    </p:spTree>
    <p:extLst>
      <p:ext uri="{BB962C8B-B14F-4D97-AF65-F5344CB8AC3E}">
        <p14:creationId xmlns:p14="http://schemas.microsoft.com/office/powerpoint/2010/main" val="2073164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11 septembre : 17% en 2018 dans </a:t>
            </a:r>
            <a:r>
              <a:rPr lang="fr-FR" dirty="0" err="1"/>
              <a:t>Conspiracy</a:t>
            </a:r>
            <a:r>
              <a:rPr lang="fr-FR" dirty="0"/>
              <a:t> </a:t>
            </a:r>
            <a:r>
              <a:rPr lang="fr-FR" dirty="0" err="1"/>
              <a:t>watch</a:t>
            </a:r>
            <a:endParaRPr lang="fr-FR" dirty="0"/>
          </a:p>
        </p:txBody>
      </p:sp>
      <p:sp>
        <p:nvSpPr>
          <p:cNvPr id="4" name="Espace réservé du numéro de diapositive 3"/>
          <p:cNvSpPr>
            <a:spLocks noGrp="1"/>
          </p:cNvSpPr>
          <p:nvPr>
            <p:ph type="sldNum" sz="quarter" idx="10"/>
          </p:nvPr>
        </p:nvSpPr>
        <p:spPr/>
        <p:txBody>
          <a:bodyPr/>
          <a:lstStyle/>
          <a:p>
            <a:fld id="{E9C70472-06C7-4D34-9BE9-CD33600A9620}" type="slidenum">
              <a:rPr lang="fr-FR" smtClean="0"/>
              <a:t>41</a:t>
            </a:fld>
            <a:endParaRPr lang="fr-FR"/>
          </a:p>
        </p:txBody>
      </p:sp>
    </p:spTree>
    <p:extLst>
      <p:ext uri="{BB962C8B-B14F-4D97-AF65-F5344CB8AC3E}">
        <p14:creationId xmlns:p14="http://schemas.microsoft.com/office/powerpoint/2010/main" val="530674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Jouer à débattre (Atelier créé par L’arbre des connaissances). thème : l’humain augmenté. Le but étant d’amener les élèves à argumenter et à prendre conscience de la complexité insoupçonnée des sujets de société. 2. Atelier philo (voir fiche), thème : Qu’est-ce que le progrès ? (et/ou : Le progrès est-il nécessairement bon ?). Réfléchir, argumenter, définir. 3. Fake news : Le vrai du faux (atelier créé par le CRIJ). Appréhender la complexité à distinguer les vraies informations des fausses, comprendre certains mécanismes et se poser les bonnes questions pour mieux les distinguer. 4. Test de personnalité/Barnum (Voir fiche) : Se méfier des autres mais aussi de soi-même (vie les interprétations de notre cerveau). 5. Principe de parcimonie/Rasoir </a:t>
            </a:r>
            <a:r>
              <a:rPr lang="fr-FR" dirty="0" err="1"/>
              <a:t>d’occam</a:t>
            </a:r>
            <a:r>
              <a:rPr lang="fr-FR" dirty="0"/>
              <a:t> (voir fiche): connaître et comprendre l’intérêt de trier les informations peu parcimonieuses. 6. Échelle des preuves/curseur de vraisemblance (voir fiche): apprendre à classer les informations par niveau de confiance, et comprendre que toutes les “preuves” ne se valent pas, avec une mise en situation réaliste. 7. Coïncidences (voir fiche) : Comprendre que les coïncidences que l’on peut trouver </a:t>
            </a:r>
            <a:r>
              <a:rPr lang="fr-FR" dirty="0" err="1"/>
              <a:t>extra-ordinaires</a:t>
            </a:r>
            <a:r>
              <a:rPr lang="fr-FR" dirty="0"/>
              <a:t> ne sont que des illusions dues essentiellement au manque d’information, et que notre cerveau est une “machine à créer du sens”. 8. Bilan. Les élèves se rappellent-ils de toutes les séances ? Lister avec eux les objectifs qu’ils pensent que nous avions en commençant ces ateliers, et voir si ceux qu’ils fournissent correspondent avec les nôtres. Quelles sont celles qui les ont le plus marquées ? Pensent-ils que ces ateliers leur ont apporté des choses ? Si oui : quoi ? Retour critique/améliorations </a:t>
            </a:r>
          </a:p>
          <a:p>
            <a:endParaRPr lang="fr-FR" dirty="0"/>
          </a:p>
        </p:txBody>
      </p:sp>
      <p:sp>
        <p:nvSpPr>
          <p:cNvPr id="4" name="Espace réservé du numéro de diapositive 3"/>
          <p:cNvSpPr>
            <a:spLocks noGrp="1"/>
          </p:cNvSpPr>
          <p:nvPr>
            <p:ph type="sldNum" sz="quarter" idx="5"/>
          </p:nvPr>
        </p:nvSpPr>
        <p:spPr/>
        <p:txBody>
          <a:bodyPr/>
          <a:lstStyle/>
          <a:p>
            <a:fld id="{061703B1-49D6-459E-A2FE-3ACCB40B8C06}" type="slidenum">
              <a:rPr lang="fr-FR" smtClean="0"/>
              <a:t>43</a:t>
            </a:fld>
            <a:endParaRPr lang="fr-FR"/>
          </a:p>
        </p:txBody>
      </p:sp>
    </p:spTree>
    <p:extLst>
      <p:ext uri="{BB962C8B-B14F-4D97-AF65-F5344CB8AC3E}">
        <p14:creationId xmlns:p14="http://schemas.microsoft.com/office/powerpoint/2010/main" val="2261622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Component skills (</a:t>
            </a:r>
            <a:r>
              <a:rPr lang="fr-FR" sz="1200" b="0" i="1" u="none" strike="noStrike" kern="1200" baseline="0" dirty="0" err="1">
                <a:solidFill>
                  <a:schemeClr val="tx1"/>
                </a:solidFill>
                <a:latin typeface="+mn-lt"/>
                <a:ea typeface="+mn-ea"/>
                <a:cs typeface="+mn-cs"/>
              </a:rPr>
              <a:t>ability</a:t>
            </a:r>
            <a:r>
              <a:rPr lang="fr-FR" sz="1200" b="0" i="1"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to </a:t>
            </a:r>
            <a:r>
              <a:rPr lang="fr-FR" sz="1200" b="0" i="0" u="none" strike="noStrike" kern="1200" baseline="0" dirty="0" err="1">
                <a:solidFill>
                  <a:schemeClr val="tx1"/>
                </a:solidFill>
                <a:latin typeface="+mn-lt"/>
                <a:ea typeface="+mn-ea"/>
                <a:cs typeface="+mn-cs"/>
              </a:rPr>
              <a:t>think</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critically</a:t>
            </a:r>
            <a:r>
              <a:rPr lang="fr-FR"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of analyzing arguments, making inferences using inductive or deductive reasoning, judging or evaluating, and making decisions or solving problems (</a:t>
            </a:r>
            <a:r>
              <a:rPr lang="en-US" sz="1200" b="0" i="0" u="none" strike="noStrike" kern="1200" baseline="0" dirty="0" err="1">
                <a:solidFill>
                  <a:schemeClr val="tx1"/>
                </a:solidFill>
                <a:latin typeface="+mn-lt"/>
                <a:ea typeface="+mn-ea"/>
                <a:cs typeface="+mn-cs"/>
              </a:rPr>
              <a:t>raisonner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verbalement</a:t>
            </a:r>
            <a:r>
              <a:rPr lang="en-US" sz="1200" b="0" i="0" u="none" strike="noStrike" kern="1200" baseline="0" dirty="0">
                <a:solidFill>
                  <a:schemeClr val="tx1"/>
                </a:solidFill>
                <a:latin typeface="+mn-lt"/>
                <a:ea typeface="+mn-ea"/>
                <a:cs typeface="+mn-cs"/>
              </a:rPr>
              <a:t>, especially in relation to concepts of likelihood and uncertainty (Halpern, 1998).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general- and domain-specific aspects of critical thinking </a:t>
            </a:r>
          </a:p>
          <a:p>
            <a:r>
              <a:rPr lang="en-US" sz="1200" b="0" i="0" u="none" strike="noStrike" kern="1200" baseline="0" dirty="0">
                <a:solidFill>
                  <a:schemeClr val="tx1"/>
                </a:solidFill>
                <a:latin typeface="+mn-lt"/>
                <a:ea typeface="+mn-ea"/>
                <a:cs typeface="+mn-cs"/>
              </a:rPr>
              <a:t>Background knowledge is a necessary but not a sufficient condition for enabling critical thought within a given subject. </a:t>
            </a:r>
            <a:r>
              <a:rPr lang="en-US" sz="1200" b="0" i="0" u="none" strike="noStrike" kern="1200" baseline="0" dirty="0" err="1">
                <a:solidFill>
                  <a:schemeClr val="tx1"/>
                </a:solidFill>
                <a:latin typeface="+mn-lt"/>
                <a:ea typeface="+mn-ea"/>
                <a:cs typeface="+mn-cs"/>
              </a:rPr>
              <a:t>Bailin</a:t>
            </a:r>
            <a:r>
              <a:rPr lang="en-US" sz="1200" b="0" i="0" u="none" strike="noStrike" kern="1200" baseline="0" dirty="0">
                <a:solidFill>
                  <a:schemeClr val="tx1"/>
                </a:solidFill>
                <a:latin typeface="+mn-lt"/>
                <a:ea typeface="+mn-ea"/>
                <a:cs typeface="+mn-cs"/>
              </a:rPr>
              <a:t> et al. (1999) argue that domain-specific knowledge is indispensable to critical thinking because the kinds of explanations, evaluations, and evidence that are most highly valued vary from one domain to another </a:t>
            </a:r>
          </a:p>
          <a:p>
            <a:r>
              <a:rPr lang="en-US" sz="1200" b="0" i="0" u="none" strike="noStrike" kern="1200" baseline="0" dirty="0">
                <a:solidFill>
                  <a:schemeClr val="tx1"/>
                </a:solidFill>
                <a:latin typeface="+mn-lt"/>
                <a:ea typeface="+mn-ea"/>
                <a:cs typeface="+mn-cs"/>
              </a:rPr>
              <a:t>Willingham (2007) argues that it is easier to learn to think critically within a given domain than it is to learn to think critically in a generic sense. Similarly, </a:t>
            </a:r>
            <a:r>
              <a:rPr lang="en-US" sz="1200" b="0" i="0" u="none" strike="noStrike" kern="1200" baseline="0" dirty="0" err="1">
                <a:solidFill>
                  <a:schemeClr val="tx1"/>
                </a:solidFill>
                <a:latin typeface="+mn-lt"/>
                <a:ea typeface="+mn-ea"/>
                <a:cs typeface="+mn-cs"/>
              </a:rPr>
              <a:t>Bailin</a:t>
            </a:r>
            <a:r>
              <a:rPr lang="en-US" sz="1200" b="0" i="0" u="none" strike="noStrike" kern="1200" baseline="0" dirty="0">
                <a:solidFill>
                  <a:schemeClr val="tx1"/>
                </a:solidFill>
                <a:latin typeface="+mn-lt"/>
                <a:ea typeface="+mn-ea"/>
                <a:cs typeface="+mn-cs"/>
              </a:rPr>
              <a:t> (2002) argues that domain-specific knowledge is necessary for critical thinking because what constitutes valid evidence, arguments, and standards tends to vary across domains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Critical thinking involves both cognitive skills and dispositions (</a:t>
            </a:r>
            <a:r>
              <a:rPr lang="fr-FR" sz="1200" b="0" i="0" u="none" strike="noStrike" kern="1200" baseline="0" dirty="0">
                <a:solidFill>
                  <a:schemeClr val="tx1"/>
                </a:solidFill>
                <a:latin typeface="+mn-lt"/>
                <a:ea typeface="+mn-ea"/>
                <a:cs typeface="+mn-cs"/>
              </a:rPr>
              <a:t>(</a:t>
            </a:r>
            <a:r>
              <a:rPr lang="fr-FR" sz="1200" b="0" i="0" u="none" strike="noStrike" kern="1200" baseline="0" dirty="0" err="1">
                <a:solidFill>
                  <a:schemeClr val="tx1"/>
                </a:solidFill>
                <a:latin typeface="+mn-lt"/>
                <a:ea typeface="+mn-ea"/>
                <a:cs typeface="+mn-cs"/>
              </a:rPr>
              <a:t>Facione</a:t>
            </a:r>
            <a:r>
              <a:rPr lang="fr-FR" sz="1200" b="0" i="0" u="none" strike="noStrike" kern="1200" baseline="0" dirty="0">
                <a:solidFill>
                  <a:schemeClr val="tx1"/>
                </a:solidFill>
                <a:latin typeface="+mn-lt"/>
                <a:ea typeface="+mn-ea"/>
                <a:cs typeface="+mn-cs"/>
              </a:rPr>
              <a:t>, 1990) </a:t>
            </a:r>
            <a:r>
              <a:rPr lang="en-US" sz="1200" b="0" i="0" u="none" strike="noStrike" kern="1200" baseline="0" dirty="0">
                <a:solidFill>
                  <a:schemeClr val="tx1"/>
                </a:solidFill>
                <a:latin typeface="+mn-lt"/>
                <a:ea typeface="+mn-ea"/>
                <a:cs typeface="+mn-cs"/>
              </a:rPr>
              <a:t>= attitudes or habits of mind; </a:t>
            </a:r>
            <a:r>
              <a:rPr lang="en-US" sz="1200" b="0" i="0" u="none" strike="noStrike" kern="1200" baseline="0" dirty="0" err="1">
                <a:solidFill>
                  <a:schemeClr val="tx1"/>
                </a:solidFill>
                <a:latin typeface="+mn-lt"/>
                <a:ea typeface="+mn-ea"/>
                <a:cs typeface="+mn-cs"/>
              </a:rPr>
              <a:t>Facione</a:t>
            </a:r>
            <a:r>
              <a:rPr lang="en-US" sz="1200" b="0" i="0" u="none" strike="noStrike" kern="1200" baseline="0" dirty="0">
                <a:solidFill>
                  <a:schemeClr val="tx1"/>
                </a:solidFill>
                <a:latin typeface="+mn-lt"/>
                <a:ea typeface="+mn-ea"/>
                <a:cs typeface="+mn-cs"/>
              </a:rPr>
              <a:t> (2000) defines critical thinking dispositions as “consistent internal motivations to act toward or respond to persons, events, or circumstances in habitual, yet potentially malleable ways” (p. 64). that include open- and fair-mindedness, inquisitiveness, flexibility, a propensity to seek reason, a desire to be well-informed, and a respect for and willingness to entertain diverse viewpoints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Philosophie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American Philosophical Association’s consensus portrait of the ideal critical thinker as someone who is inquisitive in nature, open-minded, flexible, fair-minded, has a desire to be well-informed, understands diverse viewpoints, and is willing to both suspend judgment and to consider other perspectives (</a:t>
            </a:r>
            <a:r>
              <a:rPr lang="en-US" sz="1200" b="0" i="0" u="none" strike="noStrike" kern="1200" baseline="0" dirty="0" err="1">
                <a:solidFill>
                  <a:schemeClr val="tx1"/>
                </a:solidFill>
                <a:latin typeface="+mn-lt"/>
                <a:ea typeface="+mn-ea"/>
                <a:cs typeface="+mn-cs"/>
              </a:rPr>
              <a:t>Facione</a:t>
            </a:r>
            <a:r>
              <a:rPr lang="en-US" sz="1200" b="0" i="0" u="none" strike="noStrike" kern="1200" baseline="0" dirty="0">
                <a:solidFill>
                  <a:schemeClr val="tx1"/>
                </a:solidFill>
                <a:latin typeface="+mn-lt"/>
                <a:ea typeface="+mn-ea"/>
                <a:cs typeface="+mn-cs"/>
              </a:rPr>
              <a:t>, 1990).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Psycho Cognitive</a:t>
            </a:r>
          </a:p>
          <a:p>
            <a:r>
              <a:rPr lang="en-US" dirty="0"/>
              <a:t>types </a:t>
            </a:r>
            <a:r>
              <a:rPr lang="en-US" dirty="0" err="1"/>
              <a:t>d’actions</a:t>
            </a:r>
            <a:r>
              <a:rPr lang="en-US" dirty="0"/>
              <a:t> </a:t>
            </a:r>
            <a:r>
              <a:rPr lang="en-US" dirty="0" err="1"/>
              <a:t>ou</a:t>
            </a:r>
            <a:r>
              <a:rPr lang="en-US" dirty="0"/>
              <a:t> </a:t>
            </a:r>
            <a:r>
              <a:rPr lang="en-US" dirty="0" err="1"/>
              <a:t>cpts</a:t>
            </a:r>
            <a:r>
              <a:rPr lang="en-US" dirty="0"/>
              <a:t> que les </a:t>
            </a:r>
            <a:r>
              <a:rPr lang="en-US" dirty="0" err="1"/>
              <a:t>penseurs</a:t>
            </a:r>
            <a:r>
              <a:rPr lang="en-US" dirty="0"/>
              <a:t> critiques</a:t>
            </a:r>
            <a:r>
              <a:rPr lang="en-US" baseline="0" dirty="0"/>
              <a:t> </a:t>
            </a:r>
            <a:r>
              <a:rPr lang="en-US" baseline="0" dirty="0" err="1"/>
              <a:t>peuvent</a:t>
            </a:r>
            <a:r>
              <a:rPr lang="en-US" baseline="0" dirty="0"/>
              <a:t> faire = </a:t>
            </a:r>
            <a:r>
              <a:rPr lang="en-US" baseline="0" dirty="0" err="1"/>
              <a:t>liste</a:t>
            </a:r>
            <a:r>
              <a:rPr lang="en-US" baseline="0" dirty="0"/>
              <a:t> de </a:t>
            </a:r>
            <a:r>
              <a:rPr lang="en-US" baseline="0" dirty="0" err="1"/>
              <a:t>compétences</a:t>
            </a:r>
            <a:r>
              <a:rPr lang="en-US" baseline="0" dirty="0"/>
              <a:t> </a:t>
            </a:r>
            <a:r>
              <a:rPr lang="en-US" baseline="0" dirty="0" err="1"/>
              <a:t>ou</a:t>
            </a:r>
            <a:r>
              <a:rPr lang="en-US" baseline="0" dirty="0"/>
              <a:t> procedures </a:t>
            </a:r>
            <a:r>
              <a:rPr lang="en-US" baseline="0" dirty="0" err="1"/>
              <a:t>mises</a:t>
            </a:r>
            <a:r>
              <a:rPr lang="en-US" baseline="0" dirty="0"/>
              <a:t> </a:t>
            </a:r>
            <a:r>
              <a:rPr lang="en-US" baseline="0" dirty="0" err="1"/>
              <a:t>en</a:t>
            </a:r>
            <a:r>
              <a:rPr lang="en-US" baseline="0" dirty="0"/>
              <a:t> oeuvre </a:t>
            </a:r>
            <a:r>
              <a:rPr lang="en-US" dirty="0"/>
              <a:t>(Lewis &amp; Smith, 1993)</a:t>
            </a:r>
            <a:r>
              <a:rPr lang="en-US" baseline="0" dirty="0"/>
              <a:t> = </a:t>
            </a:r>
            <a:r>
              <a:rPr lang="en-US" baseline="0" dirty="0" err="1"/>
              <a:t>mais</a:t>
            </a:r>
            <a:r>
              <a:rPr lang="en-US" baseline="0" dirty="0"/>
              <a:t> la </a:t>
            </a:r>
            <a:r>
              <a:rPr lang="en-US" baseline="0" dirty="0" err="1"/>
              <a:t>somme</a:t>
            </a:r>
            <a:r>
              <a:rPr lang="en-US" baseline="0" dirty="0"/>
              <a:t> </a:t>
            </a:r>
            <a:r>
              <a:rPr lang="en-US" baseline="0" dirty="0" err="1"/>
              <a:t>est</a:t>
            </a:r>
            <a:r>
              <a:rPr lang="en-US" baseline="0" dirty="0"/>
              <a:t> </a:t>
            </a:r>
            <a:r>
              <a:rPr lang="en-US" baseline="0" dirty="0" err="1"/>
              <a:t>différente</a:t>
            </a:r>
            <a:r>
              <a:rPr lang="en-US" baseline="0" dirty="0"/>
              <a:t> de </a:t>
            </a:r>
            <a:r>
              <a:rPr lang="en-US" baseline="0" dirty="0" err="1"/>
              <a:t>l’ensemble</a:t>
            </a:r>
            <a:endParaRPr lang="en-US" dirty="0"/>
          </a:p>
          <a:p>
            <a:endParaRPr lang="fr-FR" dirty="0"/>
          </a:p>
          <a:p>
            <a:r>
              <a:rPr lang="fr-FR" dirty="0"/>
              <a:t>Education</a:t>
            </a:r>
          </a:p>
          <a:p>
            <a:r>
              <a:rPr lang="en-US" dirty="0"/>
              <a:t>Bloom’s taxonomy is hierarchical, with “comprehension” at the bottom and “evaluation” at the top. The three highest levels (analysis, synthesis, and evaluation) are frequently said to represent critical thinking (Kennedy et al., 1991)</a:t>
            </a:r>
            <a:r>
              <a:rPr lang="en-US" baseline="0" dirty="0"/>
              <a:t> = </a:t>
            </a:r>
            <a:r>
              <a:rPr lang="en-US" baseline="0" dirty="0" err="1"/>
              <a:t>peu</a:t>
            </a:r>
            <a:r>
              <a:rPr lang="en-US" baseline="0" dirty="0"/>
              <a:t> </a:t>
            </a:r>
            <a:r>
              <a:rPr lang="en-US" baseline="0" dirty="0" err="1"/>
              <a:t>opérationnel</a:t>
            </a:r>
            <a:endParaRPr lang="fr-FR" dirty="0"/>
          </a:p>
        </p:txBody>
      </p:sp>
      <p:sp>
        <p:nvSpPr>
          <p:cNvPr id="4" name="Espace réservé du numéro de diapositive 3"/>
          <p:cNvSpPr>
            <a:spLocks noGrp="1"/>
          </p:cNvSpPr>
          <p:nvPr>
            <p:ph type="sldNum" sz="quarter" idx="10"/>
          </p:nvPr>
        </p:nvSpPr>
        <p:spPr/>
        <p:txBody>
          <a:bodyPr/>
          <a:lstStyle/>
          <a:p>
            <a:fld id="{91D83A80-2666-4447-888D-B4225ABA7B89}" type="slidenum">
              <a:rPr lang="fr-FR" smtClean="0"/>
              <a:t>6</a:t>
            </a:fld>
            <a:endParaRPr lang="fr-FR"/>
          </a:p>
        </p:txBody>
      </p:sp>
    </p:spTree>
    <p:extLst>
      <p:ext uri="{BB962C8B-B14F-4D97-AF65-F5344CB8AC3E}">
        <p14:creationId xmlns:p14="http://schemas.microsoft.com/office/powerpoint/2010/main" val="145809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a9005b684_0_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a9005b684_0_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algn="just" rtl="0" fontAlgn="base">
              <a:spcBef>
                <a:spcPts val="1000"/>
              </a:spcBef>
              <a:spcAft>
                <a:spcPts val="0"/>
              </a:spcAft>
              <a:buFont typeface="Arial" panose="020B0604020202020204" pitchFamily="34" charset="0"/>
              <a:buChar char="•"/>
            </a:pPr>
            <a:r>
              <a:rPr lang="fr-FR" sz="1800" b="0" i="0" u="none" strike="noStrike" dirty="0">
                <a:solidFill>
                  <a:srgbClr val="161718"/>
                </a:solidFill>
                <a:effectLst/>
                <a:latin typeface="Times New Roman" panose="02020603050405020304" pitchFamily="18" charset="0"/>
              </a:rPr>
              <a:t>Les critères portant le contenu d’une information qui s’organisent entre 1) l’évaluation de l'argumentation, ( tels que la logique formelle, la pertinence de la preuve, la plausibilité ; et 2) l’ évaluation des preuves (issues de l’observation, l’expérimentation, voire de la méthode scientifique), tels que l’accumulation d’observations, la rigueur du raisonnement scientifique et le consensus scientifique.</a:t>
            </a:r>
            <a:endParaRPr lang="fr-FR" sz="1800" b="0" i="0" u="none" strike="noStrike" dirty="0">
              <a:solidFill>
                <a:srgbClr val="434343"/>
              </a:solidFill>
              <a:effectLst/>
              <a:latin typeface="Arial" panose="020B0604020202020204" pitchFamily="34" charset="0"/>
            </a:endParaRPr>
          </a:p>
          <a:p>
            <a:pPr algn="just" rtl="0" fontAlgn="base">
              <a:spcBef>
                <a:spcPts val="1000"/>
              </a:spcBef>
              <a:spcAft>
                <a:spcPts val="0"/>
              </a:spcAft>
              <a:buFont typeface="Arial" panose="020B0604020202020204" pitchFamily="34" charset="0"/>
              <a:buChar char="•"/>
            </a:pPr>
            <a:r>
              <a:rPr lang="fr-FR" sz="1800" b="0" i="0" u="none" strike="noStrike" dirty="0">
                <a:solidFill>
                  <a:srgbClr val="161718"/>
                </a:solidFill>
                <a:effectLst/>
                <a:latin typeface="Times New Roman" panose="02020603050405020304" pitchFamily="18" charset="0"/>
              </a:rPr>
              <a:t>Les critères d’évaluation épistémique de la source/support de l’information, qui renvoient à la fois - et de façon exhaustive - à l’évaluation de l’expertise de la source, son objectivité et sa bienveillance pour juger de sa fiabilité.</a:t>
            </a:r>
            <a:endParaRPr lang="fr-FR" sz="1800" b="0" i="0" u="none" strike="noStrike" dirty="0">
              <a:solidFill>
                <a:srgbClr val="434343"/>
              </a:solidFill>
              <a:effectLst/>
              <a:latin typeface="Arial" panose="020B0604020202020204" pitchFamily="34" charset="0"/>
            </a:endParaRPr>
          </a:p>
          <a:p>
            <a:pPr algn="just" rtl="0" fontAlgn="base">
              <a:spcBef>
                <a:spcPts val="1000"/>
              </a:spcBef>
              <a:spcAft>
                <a:spcPts val="0"/>
              </a:spcAft>
              <a:buFont typeface="Arial" panose="020B0604020202020204" pitchFamily="34" charset="0"/>
              <a:buChar char="•"/>
            </a:pPr>
            <a:r>
              <a:rPr lang="fr-FR" sz="1800" b="0" i="0" u="none" strike="noStrike" dirty="0">
                <a:solidFill>
                  <a:srgbClr val="161718"/>
                </a:solidFill>
                <a:effectLst/>
                <a:latin typeface="Times New Roman" panose="02020603050405020304" pitchFamily="18" charset="0"/>
              </a:rPr>
              <a:t>Enfin, les capacités de métacognition épistémique de l’individu lui permettent en complément de déterminer son niveau d’auto-efficacité perçue par rapport à la tâche, son niveau d’humilité et de vigilance, d’estimer son propre état d’esprit du moment pouvant affecter la qualité de son jugement tout comme la prise de conscience du contexte social de la situation.</a:t>
            </a:r>
            <a:endParaRPr lang="fr-FR" sz="1800" b="0" i="0" u="none" strike="noStrike" dirty="0">
              <a:solidFill>
                <a:srgbClr val="161718"/>
              </a:solidFill>
              <a:effectLst/>
              <a:latin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9967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la littérature, on a montré que le manque de culture et de connaissance scientifique était associé à des croyances paranormales et pseudo-scientifiques accrues (</a:t>
            </a:r>
            <a:r>
              <a:rPr lang="fr-FR" dirty="0" err="1"/>
              <a:t>McLeish</a:t>
            </a:r>
            <a:r>
              <a:rPr lang="fr-FR" dirty="0"/>
              <a:t>, 1984).</a:t>
            </a:r>
          </a:p>
          <a:p>
            <a:r>
              <a:rPr lang="fr-FR" dirty="0"/>
              <a:t>Il y a des profils psychologiques qui ont aussi été identifiés comme plus propices à conduire à des croyances erronées (pensée magique). </a:t>
            </a:r>
          </a:p>
          <a:p>
            <a:r>
              <a:rPr lang="fr-FR" dirty="0"/>
              <a:t>Mais au-delà de ces facteurs personnologiques relevant de notre conception du monde, on peut se demander si un simple cours sur la science et la méthode scientifique peut réduire ces croyances erronées ?</a:t>
            </a:r>
          </a:p>
        </p:txBody>
      </p:sp>
      <p:sp>
        <p:nvSpPr>
          <p:cNvPr id="4" name="Espace réservé du numéro de diapositive 3"/>
          <p:cNvSpPr>
            <a:spLocks noGrp="1"/>
          </p:cNvSpPr>
          <p:nvPr>
            <p:ph type="sldNum" sz="quarter" idx="10"/>
          </p:nvPr>
        </p:nvSpPr>
        <p:spPr/>
        <p:txBody>
          <a:bodyPr/>
          <a:lstStyle/>
          <a:p>
            <a:fld id="{E9C70472-06C7-4D34-9BE9-CD33600A9620}" type="slidenum">
              <a:rPr lang="fr-FR" smtClean="0"/>
              <a:t>8</a:t>
            </a:fld>
            <a:endParaRPr lang="fr-FR"/>
          </a:p>
        </p:txBody>
      </p:sp>
    </p:spTree>
    <p:extLst>
      <p:ext uri="{BB962C8B-B14F-4D97-AF65-F5344CB8AC3E}">
        <p14:creationId xmlns:p14="http://schemas.microsoft.com/office/powerpoint/2010/main" val="949605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la littérature, on a montré que le manque de culture et de connaissance scientifique était associé à des croyances paranormales et pseudo-scientifiques accrues (</a:t>
            </a:r>
            <a:r>
              <a:rPr lang="fr-FR" dirty="0" err="1"/>
              <a:t>McLeish</a:t>
            </a:r>
            <a:r>
              <a:rPr lang="fr-FR" dirty="0"/>
              <a:t>, 1984).</a:t>
            </a:r>
          </a:p>
          <a:p>
            <a:r>
              <a:rPr lang="fr-FR" dirty="0"/>
              <a:t>Il y a des profils psychologiques qui ont aussi été identifiés comme plus propices à conduire à des croyances erronées (pensée magique). </a:t>
            </a:r>
          </a:p>
          <a:p>
            <a:r>
              <a:rPr lang="fr-FR" dirty="0"/>
              <a:t>Mais au-delà de ces facteurs personnologiques relevant de notre conception du monde, on peut se demander si un simple cours sur la science et la méthode scientifique peut réduire ces croyances erronées ?</a:t>
            </a:r>
          </a:p>
        </p:txBody>
      </p:sp>
      <p:sp>
        <p:nvSpPr>
          <p:cNvPr id="4" name="Espace réservé du numéro de diapositive 3"/>
          <p:cNvSpPr>
            <a:spLocks noGrp="1"/>
          </p:cNvSpPr>
          <p:nvPr>
            <p:ph type="sldNum" sz="quarter" idx="10"/>
          </p:nvPr>
        </p:nvSpPr>
        <p:spPr/>
        <p:txBody>
          <a:bodyPr/>
          <a:lstStyle/>
          <a:p>
            <a:fld id="{E9C70472-06C7-4D34-9BE9-CD33600A9620}" type="slidenum">
              <a:rPr lang="fr-FR" smtClean="0"/>
              <a:t>9</a:t>
            </a:fld>
            <a:endParaRPr lang="fr-FR"/>
          </a:p>
        </p:txBody>
      </p:sp>
    </p:spTree>
    <p:extLst>
      <p:ext uri="{BB962C8B-B14F-4D97-AF65-F5344CB8AC3E}">
        <p14:creationId xmlns:p14="http://schemas.microsoft.com/office/powerpoint/2010/main" val="316347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Des travaux récents montrent du reste que le fait d’avoir un esprit « analytique » est corrélé négativement avec l’adhésion aux théories du complot </a:t>
            </a:r>
            <a:r>
              <a:rPr lang="fr-FR" sz="1800" dirty="0"/>
              <a:t>Swami, V., </a:t>
            </a:r>
            <a:r>
              <a:rPr lang="fr-FR" sz="1800" dirty="0" err="1"/>
              <a:t>Voracek</a:t>
            </a:r>
            <a:r>
              <a:rPr lang="fr-FR" sz="1800" dirty="0"/>
              <a:t>, M., </a:t>
            </a:r>
            <a:r>
              <a:rPr lang="fr-FR" sz="1800" dirty="0" err="1"/>
              <a:t>Stieger</a:t>
            </a:r>
            <a:r>
              <a:rPr lang="fr-FR" sz="1800" dirty="0"/>
              <a:t>, S., </a:t>
            </a:r>
            <a:r>
              <a:rPr lang="fr-FR" sz="1800" dirty="0" err="1"/>
              <a:t>Tran</a:t>
            </a:r>
            <a:r>
              <a:rPr lang="fr-FR" sz="1800" dirty="0"/>
              <a:t>, U. S., &amp; </a:t>
            </a:r>
            <a:r>
              <a:rPr lang="fr-FR" sz="1800" dirty="0" err="1"/>
              <a:t>Furnham</a:t>
            </a:r>
            <a:r>
              <a:rPr lang="fr-FR" sz="1800" dirty="0"/>
              <a:t>, A. (2014)</a:t>
            </a:r>
            <a:r>
              <a:rPr lang="fr-FR"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De même, le niveau de capacité cognitive («intelligence »), qui est mesuré en grande partie à partir de tâches de raisonnement logiques, est associé à une moindre vulnérabilité par rapport aux « fake news » </a:t>
            </a:r>
            <a:r>
              <a:rPr lang="fr-FR" sz="1800" dirty="0"/>
              <a:t>De </a:t>
            </a:r>
            <a:r>
              <a:rPr lang="fr-FR" sz="1800" dirty="0" err="1"/>
              <a:t>Keermsaker</a:t>
            </a:r>
            <a:r>
              <a:rPr lang="fr-FR" sz="1800" dirty="0"/>
              <a:t>, J. et </a:t>
            </a:r>
            <a:r>
              <a:rPr lang="fr-FR" sz="1800" dirty="0" err="1"/>
              <a:t>Roets</a:t>
            </a:r>
            <a:r>
              <a:rPr lang="fr-FR" sz="1800" dirty="0"/>
              <a:t>, A. (2017)</a:t>
            </a:r>
            <a:r>
              <a:rPr lang="fr-FR" sz="1200" dirty="0"/>
              <a:t>. </a:t>
            </a:r>
            <a:endParaRPr lang="en-GB" sz="1000" dirty="0"/>
          </a:p>
          <a:p>
            <a:r>
              <a:rPr lang="fr-FR" dirty="0"/>
              <a:t>Plus directement, il existe un lien négatif </a:t>
            </a:r>
            <a:r>
              <a:rPr lang="fr-FR" dirty="0" err="1"/>
              <a:t>signitifcatif</a:t>
            </a:r>
            <a:r>
              <a:rPr lang="fr-FR" dirty="0"/>
              <a:t> entre perf d’EC et niveau d’adhésion aux TC (</a:t>
            </a:r>
            <a:r>
              <a:rPr lang="fr-FR" dirty="0" err="1"/>
              <a:t>Lantian</a:t>
            </a:r>
            <a:r>
              <a:rPr lang="fr-FR" dirty="0"/>
              <a:t> et al., 2021)</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latin typeface="Berlin Sans FB" panose="020E0602020502020306"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latin typeface="Berlin Sans FB" panose="020E0602020502020306" pitchFamily="34" charset="0"/>
              </a:rPr>
              <a:t>Mesure des croyances aux théories du complot, GCB </a:t>
            </a:r>
            <a:r>
              <a:rPr lang="fr-FR" sz="1100" dirty="0">
                <a:latin typeface="Berlin Sans FB" panose="020E0602020502020306" pitchFamily="34" charset="0"/>
              </a:rPr>
              <a:t>(</a:t>
            </a:r>
            <a:r>
              <a:rPr lang="fr-FR" sz="1100" dirty="0" err="1">
                <a:latin typeface="Berlin Sans FB" panose="020E0602020502020306" pitchFamily="34" charset="0"/>
              </a:rPr>
              <a:t>Conspiracist</a:t>
            </a:r>
            <a:r>
              <a:rPr lang="fr-FR" sz="1100" dirty="0">
                <a:latin typeface="Berlin Sans FB" panose="020E0602020502020306" pitchFamily="34" charset="0"/>
              </a:rPr>
              <a:t> </a:t>
            </a:r>
            <a:r>
              <a:rPr lang="fr-FR" sz="1100" dirty="0" err="1">
                <a:latin typeface="Berlin Sans FB" panose="020E0602020502020306" pitchFamily="34" charset="0"/>
              </a:rPr>
              <a:t>Beliefs</a:t>
            </a:r>
            <a:r>
              <a:rPr lang="fr-FR" sz="1100" dirty="0">
                <a:latin typeface="Berlin Sans FB" panose="020E0602020502020306" pitchFamily="34" charset="0"/>
              </a:rPr>
              <a:t> </a:t>
            </a:r>
            <a:r>
              <a:rPr lang="fr-FR" sz="1100" dirty="0" err="1">
                <a:latin typeface="Berlin Sans FB" panose="020E0602020502020306" pitchFamily="34" charset="0"/>
              </a:rPr>
              <a:t>scale</a:t>
            </a:r>
            <a:r>
              <a:rPr lang="fr-FR" sz="1100" dirty="0">
                <a:latin typeface="Berlin Sans FB" panose="020E0602020502020306" pitchFamily="34" charset="0"/>
              </a:rPr>
              <a:t>, </a:t>
            </a:r>
            <a:r>
              <a:rPr lang="fr-FR" sz="1100" dirty="0" err="1">
                <a:latin typeface="Berlin Sans FB" panose="020E0602020502020306" pitchFamily="34" charset="0"/>
              </a:rPr>
              <a:t>Brotherton</a:t>
            </a:r>
            <a:r>
              <a:rPr lang="fr-FR" sz="1100" dirty="0">
                <a:latin typeface="Berlin Sans FB" panose="020E0602020502020306" pitchFamily="34" charset="0"/>
              </a:rPr>
              <a:t>, French, &amp; Pickering, 2013, VF; </a:t>
            </a:r>
            <a:r>
              <a:rPr lang="fr-FR" sz="1100" dirty="0" err="1">
                <a:latin typeface="Berlin Sans FB" panose="020E0602020502020306" pitchFamily="34" charset="0"/>
              </a:rPr>
              <a:t>Lantian</a:t>
            </a:r>
            <a:r>
              <a:rPr lang="fr-FR" sz="1100" dirty="0">
                <a:latin typeface="Berlin Sans FB" panose="020E0602020502020306" pitchFamily="34" charset="0"/>
              </a:rPr>
              <a:t> et al., 2016, α = .86), </a:t>
            </a:r>
            <a:r>
              <a:rPr lang="fr-FR" dirty="0">
                <a:latin typeface="Berlin Sans FB" panose="020E0602020502020306" pitchFamily="34" charset="0"/>
              </a:rPr>
              <a:t>« Des technologies permettant le contrôle de la pensée sont utilisées sur les gens à leur insu. »</a:t>
            </a:r>
            <a:endParaRPr lang="fr-FR" sz="1100" dirty="0">
              <a:latin typeface="Berlin Sans FB" panose="020E0602020502020306"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E9C70472-06C7-4D34-9BE9-CD33600A9620}" type="slidenum">
              <a:rPr lang="fr-FR" smtClean="0"/>
              <a:t>10</a:t>
            </a:fld>
            <a:endParaRPr lang="fr-FR"/>
          </a:p>
        </p:txBody>
      </p:sp>
    </p:spTree>
    <p:extLst>
      <p:ext uri="{BB962C8B-B14F-4D97-AF65-F5344CB8AC3E}">
        <p14:creationId xmlns:p14="http://schemas.microsoft.com/office/powerpoint/2010/main" val="66992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la littérature, on a montré que le manque de culture et de connaissance scientifique était associé à des croyances paranormales et pseudo-scientifiques accrues (</a:t>
            </a:r>
            <a:r>
              <a:rPr lang="fr-FR" dirty="0" err="1"/>
              <a:t>McLeish</a:t>
            </a:r>
            <a:r>
              <a:rPr lang="fr-FR" dirty="0"/>
              <a:t>, 1984).</a:t>
            </a:r>
          </a:p>
          <a:p>
            <a:r>
              <a:rPr lang="fr-FR" dirty="0"/>
              <a:t>Il y a des profils psychologiques qui ont aussi été identifiés comme plus propices à conduire à des croyances erronées (pensée magique). </a:t>
            </a:r>
          </a:p>
          <a:p>
            <a:r>
              <a:rPr lang="fr-FR" dirty="0"/>
              <a:t>Mais au-delà de ces facteurs personnologiques relevant de notre conception du monde, on peut se demander si un simple cours sur la science et la méthode scientifique peut réduire ces croyances erronées ?</a:t>
            </a:r>
          </a:p>
        </p:txBody>
      </p:sp>
      <p:sp>
        <p:nvSpPr>
          <p:cNvPr id="4" name="Espace réservé du numéro de diapositive 3"/>
          <p:cNvSpPr>
            <a:spLocks noGrp="1"/>
          </p:cNvSpPr>
          <p:nvPr>
            <p:ph type="sldNum" sz="quarter" idx="10"/>
          </p:nvPr>
        </p:nvSpPr>
        <p:spPr/>
        <p:txBody>
          <a:bodyPr/>
          <a:lstStyle/>
          <a:p>
            <a:fld id="{E9C70472-06C7-4D34-9BE9-CD33600A9620}" type="slidenum">
              <a:rPr lang="fr-FR" smtClean="0"/>
              <a:t>11</a:t>
            </a:fld>
            <a:endParaRPr lang="fr-FR"/>
          </a:p>
        </p:txBody>
      </p:sp>
    </p:spTree>
    <p:extLst>
      <p:ext uri="{BB962C8B-B14F-4D97-AF65-F5344CB8AC3E}">
        <p14:creationId xmlns:p14="http://schemas.microsoft.com/office/powerpoint/2010/main" val="3273461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Images_Important texte 01">
    <p:spTree>
      <p:nvGrpSpPr>
        <p:cNvPr id="1" name=""/>
        <p:cNvGrpSpPr/>
        <p:nvPr/>
      </p:nvGrpSpPr>
      <p:grpSpPr>
        <a:xfrm>
          <a:off x="0" y="0"/>
          <a:ext cx="0" cy="0"/>
          <a:chOff x="0" y="0"/>
          <a:chExt cx="0" cy="0"/>
        </a:xfrm>
      </p:grpSpPr>
      <p:sp>
        <p:nvSpPr>
          <p:cNvPr id="12" name="Espace réservé d’image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fr-FR" noProof="0"/>
              <a:t>Insérer une image</a:t>
            </a:r>
          </a:p>
        </p:txBody>
      </p:sp>
      <p:sp>
        <p:nvSpPr>
          <p:cNvPr id="2" name="Titr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rtl="0">
              <a:lnSpc>
                <a:spcPct val="100000"/>
              </a:lnSpc>
            </a:pPr>
            <a:r>
              <a:rPr lang="fr-FR" noProof="0"/>
              <a:t>Modifiez le style du titre</a:t>
            </a:r>
          </a:p>
        </p:txBody>
      </p:sp>
      <p:sp>
        <p:nvSpPr>
          <p:cNvPr id="13" name="Espace réservé du texte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rtl="0">
              <a:lnSpc>
                <a:spcPct val="100000"/>
              </a:lnSpc>
              <a:spcBef>
                <a:spcPct val="0"/>
              </a:spcBef>
            </a:pPr>
            <a:r>
              <a:rPr lang="fr-FR" noProof="0"/>
              <a:t>Modifiez les styles du texte</a:t>
            </a:r>
          </a:p>
        </p:txBody>
      </p:sp>
      <p:sp>
        <p:nvSpPr>
          <p:cNvPr id="17" name="Espace réservé d’image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rtl="0"/>
            <a:r>
              <a:rPr lang="fr-FR" noProof="0"/>
              <a:t>Insérer une image</a:t>
            </a:r>
          </a:p>
        </p:txBody>
      </p:sp>
      <p:sp>
        <p:nvSpPr>
          <p:cNvPr id="20" name="Espace réservé du numéro de diapositive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fr-FR" noProof="0" smtClean="0"/>
              <a:pPr algn="ctr"/>
              <a:t>‹N°›</a:t>
            </a:fld>
            <a:endParaRPr lang="fr-FR" noProof="0"/>
          </a:p>
        </p:txBody>
      </p:sp>
    </p:spTree>
    <p:extLst>
      <p:ext uri="{BB962C8B-B14F-4D97-AF65-F5344CB8AC3E}">
        <p14:creationId xmlns:p14="http://schemas.microsoft.com/office/powerpoint/2010/main" val="3974777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fr-FR" smtClean="0"/>
              <a:pPr algn="r"/>
              <a:t>‹N°›</a:t>
            </a:fld>
            <a:endParaRPr lang="fr-FR"/>
          </a:p>
        </p:txBody>
      </p:sp>
    </p:spTree>
    <p:extLst>
      <p:ext uri="{BB962C8B-B14F-4D97-AF65-F5344CB8AC3E}">
        <p14:creationId xmlns:p14="http://schemas.microsoft.com/office/powerpoint/2010/main" val="97022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dirty="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dirty="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dirty="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10/12/2022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 id="2147483662" r:id="rId1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chart" Target="../charts/chart17.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phiscience.org/jeu" TargetMode="External"/><Relationship Id="rId3" Type="http://schemas.openxmlformats.org/officeDocument/2006/relationships/hyperlink" Target="Me&#769;diaparks%20-%20Mediaparksmediaparks.fr" TargetMode="External"/><Relationship Id="rId7" Type="http://schemas.openxmlformats.org/officeDocument/2006/relationships/hyperlink" Target="https://www.franceinter.fr/emissions/l-instant-m/l-instant-m-19-fevrier-2019" TargetMode="External"/><Relationship Id="rId2" Type="http://schemas.openxmlformats.org/officeDocument/2006/relationships/hyperlink" Target="https://ideasinscience.com/fr/video/138" TargetMode="External"/><Relationship Id="rId1" Type="http://schemas.openxmlformats.org/officeDocument/2006/relationships/slideLayout" Target="../slideLayouts/slideLayout2.xml"/><Relationship Id="rId6" Type="http://schemas.openxmlformats.org/officeDocument/2006/relationships/hyperlink" Target="https://www.lalibrairie.com/livres/editeurs/canope-editions,0-7403.html" TargetMode="External"/><Relationship Id="rId5" Type="http://schemas.openxmlformats.org/officeDocument/2006/relationships/hyperlink" Target="https://cortecs.org/secondaire/atelier-esprit-critique-au-college-reperer-les-arguments-fallacieux/" TargetMode="External"/><Relationship Id="rId4" Type="http://schemas.openxmlformats.org/officeDocument/2006/relationships/hyperlink" Target="https://eduscol.education.fr/1538/former-l-esprit-critique-des-eleves" TargetMode="External"/><Relationship Id="rId9" Type="http://schemas.openxmlformats.org/officeDocument/2006/relationships/image" Target="../media/image17.gif"/></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24.xm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7.jpeg"/><Relationship Id="rId7" Type="http://schemas.openxmlformats.org/officeDocument/2006/relationships/diagramColors" Target="../diagrams/colors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40.jpg"/><Relationship Id="rId5" Type="http://schemas.openxmlformats.org/officeDocument/2006/relationships/diagramLayout" Target="../diagrams/layout1.xml"/><Relationship Id="rId10" Type="http://schemas.openxmlformats.org/officeDocument/2006/relationships/image" Target="../media/image39.jpg"/><Relationship Id="rId4" Type="http://schemas.openxmlformats.org/officeDocument/2006/relationships/diagramData" Target="../diagrams/data1.xml"/><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34.xml"/><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d’image 16" descr="vue rapprochée d’une horloge">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a:stretch/>
        </p:blipFill>
        <p:spPr>
          <a:xfrm>
            <a:off x="6236197" y="0"/>
            <a:ext cx="5169249" cy="6189345"/>
          </a:xfrm>
        </p:spPr>
      </p:pic>
      <p:pic>
        <p:nvPicPr>
          <p:cNvPr id="5" name="Espace réservé d’image 4" descr="fille avec des écouteurs, un sac à dos et une pile de classeurs/livre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5" cstate="email">
            <a:extLst>
              <a:ext uri="{28A0092B-C50C-407E-A947-70E740481C1C}">
                <a14:useLocalDpi xmlns:a14="http://schemas.microsoft.com/office/drawing/2010/main"/>
              </a:ext>
            </a:extLst>
          </a:blip>
          <a:srcRect/>
          <a:stretch/>
        </p:blipFill>
        <p:spPr>
          <a:xfrm>
            <a:off x="0" y="0"/>
            <a:ext cx="7546019" cy="6398992"/>
          </a:xfrm>
        </p:spPr>
      </p:pic>
      <p:grpSp>
        <p:nvGrpSpPr>
          <p:cNvPr id="9" name="Groupe 8">
            <a:extLst>
              <a:ext uri="{FF2B5EF4-FFF2-40B4-BE49-F238E27FC236}">
                <a16:creationId xmlns:a16="http://schemas.microsoft.com/office/drawing/2014/main" id="{E7969C14-1078-4610-9BC5-74119C9B87BE}"/>
              </a:ext>
              <a:ext uri="{C183D7F6-B498-43B3-948B-1728B52AA6E4}">
                <adec:decorative xmlns:adec="http://schemas.microsoft.com/office/drawing/2017/decorative" xmlns="" val="1"/>
              </a:ext>
            </a:extLst>
          </p:cNvPr>
          <p:cNvGrpSpPr/>
          <p:nvPr/>
        </p:nvGrpSpPr>
        <p:grpSpPr>
          <a:xfrm>
            <a:off x="-2" y="3797449"/>
            <a:ext cx="8557709" cy="3060551"/>
            <a:chOff x="0" y="3808320"/>
            <a:chExt cx="7833208" cy="2547440"/>
          </a:xfrm>
          <a:solidFill>
            <a:schemeClr val="accent1">
              <a:lumMod val="75000"/>
            </a:schemeClr>
          </a:solidFill>
        </p:grpSpPr>
        <p:sp>
          <p:nvSpPr>
            <p:cNvPr id="10" name="Forme libre : Forme 9">
              <a:extLst>
                <a:ext uri="{FF2B5EF4-FFF2-40B4-BE49-F238E27FC236}">
                  <a16:creationId xmlns:a16="http://schemas.microsoft.com/office/drawing/2014/main" id="{E531D018-EFA3-4346-AB80-7CE436393D9E}"/>
                </a:ext>
                <a:ext uri="{C183D7F6-B498-43B3-948B-1728B52AA6E4}">
                  <adec:decorative xmlns:adec="http://schemas.microsoft.com/office/drawing/2017/decorative" xmlns="" val="1"/>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11" name="Forme libre : Forme 10">
              <a:extLst>
                <a:ext uri="{FF2B5EF4-FFF2-40B4-BE49-F238E27FC236}">
                  <a16:creationId xmlns:a16="http://schemas.microsoft.com/office/drawing/2014/main" id="{FA9D7AC8-80D5-49DC-A585-FCFFA6CA4B66}"/>
                </a:ext>
                <a:ext uri="{C183D7F6-B498-43B3-948B-1728B52AA6E4}">
                  <adec:decorative xmlns:adec="http://schemas.microsoft.com/office/drawing/2017/decorative" xmlns="" val="1"/>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dirty="0"/>
            </a:p>
          </p:txBody>
        </p:sp>
      </p:grpSp>
      <p:sp>
        <p:nvSpPr>
          <p:cNvPr id="33" name="Titre 32" descr="titre">
            <a:extLst>
              <a:ext uri="{FF2B5EF4-FFF2-40B4-BE49-F238E27FC236}">
                <a16:creationId xmlns:a16="http://schemas.microsoft.com/office/drawing/2014/main" id="{18CDD97B-6E25-4FB4-B239-493E54AA0830}"/>
              </a:ext>
            </a:extLst>
          </p:cNvPr>
          <p:cNvSpPr>
            <a:spLocks noGrp="1"/>
          </p:cNvSpPr>
          <p:nvPr>
            <p:ph type="title"/>
          </p:nvPr>
        </p:nvSpPr>
        <p:spPr>
          <a:xfrm>
            <a:off x="0" y="3921334"/>
            <a:ext cx="7986319" cy="822960"/>
          </a:xfrm>
        </p:spPr>
        <p:txBody>
          <a:bodyPr rtlCol="0"/>
          <a:lstStyle/>
          <a:p>
            <a:pPr algn="ctr" rtl="0"/>
            <a:r>
              <a:rPr lang="fr-FR" b="1" dirty="0">
                <a:solidFill>
                  <a:schemeClr val="bg1"/>
                </a:solidFill>
              </a:rPr>
              <a:t>Eduquer aux médias, à l'information et développer l'esprit critique : </a:t>
            </a:r>
            <a:br>
              <a:rPr lang="fr-FR" b="1" dirty="0">
                <a:solidFill>
                  <a:schemeClr val="bg1"/>
                </a:solidFill>
              </a:rPr>
            </a:br>
            <a:r>
              <a:rPr lang="fr-FR" sz="800" b="1" dirty="0">
                <a:solidFill>
                  <a:schemeClr val="bg1"/>
                </a:solidFill>
              </a:rPr>
              <a:t/>
            </a:r>
            <a:br>
              <a:rPr lang="fr-FR" sz="800" b="1" dirty="0">
                <a:solidFill>
                  <a:schemeClr val="bg1"/>
                </a:solidFill>
              </a:rPr>
            </a:br>
            <a:r>
              <a:rPr lang="fr-FR" b="1" dirty="0">
                <a:solidFill>
                  <a:schemeClr val="bg1"/>
                </a:solidFill>
              </a:rPr>
              <a:t>quelles méthodes pour quelle efficacité ?</a:t>
            </a:r>
          </a:p>
        </p:txBody>
      </p:sp>
      <p:sp>
        <p:nvSpPr>
          <p:cNvPr id="34" name="Espace réservé du texte 33" descr="contenu de diapositive">
            <a:extLst>
              <a:ext uri="{FF2B5EF4-FFF2-40B4-BE49-F238E27FC236}">
                <a16:creationId xmlns:a16="http://schemas.microsoft.com/office/drawing/2014/main" id="{859D862E-AE8E-482F-9E23-3C096FF03E54}"/>
              </a:ext>
            </a:extLst>
          </p:cNvPr>
          <p:cNvSpPr>
            <a:spLocks noGrp="1"/>
          </p:cNvSpPr>
          <p:nvPr>
            <p:ph type="body" sz="quarter" idx="11"/>
          </p:nvPr>
        </p:nvSpPr>
        <p:spPr>
          <a:xfrm>
            <a:off x="53671" y="5090339"/>
            <a:ext cx="7869336" cy="1308653"/>
          </a:xfrm>
        </p:spPr>
        <p:txBody>
          <a:bodyPr rtlCol="0"/>
          <a:lstStyle/>
          <a:p>
            <a:pPr algn="ctr">
              <a:lnSpc>
                <a:spcPct val="100000"/>
              </a:lnSpc>
            </a:pPr>
            <a:r>
              <a:rPr lang="fr-FR" sz="1800" dirty="0">
                <a:solidFill>
                  <a:schemeClr val="bg1"/>
                </a:solidFill>
              </a:rPr>
              <a:t>V. BAGNEUX </a:t>
            </a:r>
            <a:r>
              <a:rPr lang="fr-FR" dirty="0">
                <a:solidFill>
                  <a:schemeClr val="bg1"/>
                </a:solidFill>
              </a:rPr>
              <a:t>- Enseignante-Chercheuse en Psychologie, LPCN UNICAEN</a:t>
            </a:r>
            <a:r>
              <a:rPr lang="fr-FR" sz="1800" dirty="0">
                <a:solidFill>
                  <a:schemeClr val="bg1"/>
                </a:solidFill>
              </a:rPr>
              <a:t>                            M. THERAUD - </a:t>
            </a:r>
            <a:r>
              <a:rPr lang="fr-FR" dirty="0">
                <a:solidFill>
                  <a:schemeClr val="bg1"/>
                </a:solidFill>
              </a:rPr>
              <a:t>Ingénieure d’études en Psychologie, LPCN UNICAEN                                       </a:t>
            </a:r>
            <a:r>
              <a:rPr lang="fr-FR" sz="1800" dirty="0">
                <a:solidFill>
                  <a:schemeClr val="bg1"/>
                </a:solidFill>
              </a:rPr>
              <a:t>D. CAROTI - </a:t>
            </a:r>
            <a:r>
              <a:rPr lang="fr-FR" dirty="0">
                <a:solidFill>
                  <a:schemeClr val="bg1"/>
                </a:solidFill>
              </a:rPr>
              <a:t>Docteur en philosophie des sciences, chargé de mission EC Académie Aix-Marseille                                                                                         </a:t>
            </a:r>
            <a:r>
              <a:rPr lang="fr-FR" sz="1800" dirty="0">
                <a:solidFill>
                  <a:schemeClr val="bg1"/>
                </a:solidFill>
              </a:rPr>
              <a:t>J. ADAM-TROIAN - </a:t>
            </a:r>
            <a:r>
              <a:rPr lang="fr-FR" dirty="0">
                <a:solidFill>
                  <a:schemeClr val="bg1"/>
                </a:solidFill>
              </a:rPr>
              <a:t>Enseignant-Chercheur en Psychologie, Université de </a:t>
            </a:r>
            <a:r>
              <a:rPr lang="fr-FR" dirty="0" err="1">
                <a:solidFill>
                  <a:schemeClr val="bg1"/>
                </a:solidFill>
              </a:rPr>
              <a:t>Keele</a:t>
            </a:r>
            <a:r>
              <a:rPr lang="fr-FR" dirty="0">
                <a:solidFill>
                  <a:schemeClr val="bg1"/>
                </a:solidFill>
              </a:rPr>
              <a:t> (RU)</a:t>
            </a:r>
          </a:p>
        </p:txBody>
      </p:sp>
      <p:sp>
        <p:nvSpPr>
          <p:cNvPr id="12" name="Espace réservé du numéro de diapositive 5" descr="numéro de diapositive">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1</a:t>
            </a:fld>
            <a:endParaRPr lang="fr-FR" sz="1200">
              <a:solidFill>
                <a:schemeClr val="bg1"/>
              </a:solidFill>
            </a:endParaRPr>
          </a:p>
        </p:txBody>
      </p:sp>
      <p:pic>
        <p:nvPicPr>
          <p:cNvPr id="1026" name="Picture 2" descr="logo Universcience">
            <a:extLst>
              <a:ext uri="{FF2B5EF4-FFF2-40B4-BE49-F238E27FC236}">
                <a16:creationId xmlns:a16="http://schemas.microsoft.com/office/drawing/2014/main" id="{2BCAB621-2115-4BFA-8285-99EEAF5108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7868" y="6345249"/>
            <a:ext cx="1781175" cy="38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6A8F0BE-1C86-549D-A532-E36014882CFB}"/>
              </a:ext>
            </a:extLst>
          </p:cNvPr>
          <p:cNvSpPr/>
          <p:nvPr/>
        </p:nvSpPr>
        <p:spPr>
          <a:xfrm>
            <a:off x="10967421" y="0"/>
            <a:ext cx="501701" cy="6189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5" name="Picture 1" descr="logo ministère de la culture">
            <a:extLst>
              <a:ext uri="{FF2B5EF4-FFF2-40B4-BE49-F238E27FC236}">
                <a16:creationId xmlns:a16="http://schemas.microsoft.com/office/drawing/2014/main" id="{7ABC347F-7ACE-12B0-D8B2-CB1960CE3E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5788" y="5333268"/>
            <a:ext cx="1000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ogo CitÃ© des sciences et de l'industrie">
            <a:extLst>
              <a:ext uri="{FF2B5EF4-FFF2-40B4-BE49-F238E27FC236}">
                <a16:creationId xmlns:a16="http://schemas.microsoft.com/office/drawing/2014/main" id="{182C2A15-04F1-4B27-9717-AEC445EF19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8271" y="4293073"/>
            <a:ext cx="6953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747A4A62-522A-1EFD-28C2-384B593EBDBE}"/>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0998003" y="173574"/>
            <a:ext cx="1127910" cy="757580"/>
          </a:xfrm>
          <a:prstGeom prst="rect">
            <a:avLst/>
          </a:prstGeom>
        </p:spPr>
      </p:pic>
      <p:pic>
        <p:nvPicPr>
          <p:cNvPr id="16" name="Picture 4" descr="Résultat de recherche d'images pour &quot;LPCN&quot;">
            <a:extLst>
              <a:ext uri="{FF2B5EF4-FFF2-40B4-BE49-F238E27FC236}">
                <a16:creationId xmlns:a16="http://schemas.microsoft.com/office/drawing/2014/main" id="{F1D57592-73FB-4A12-EE74-764E08D317E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038375" y="1093654"/>
            <a:ext cx="1191886" cy="478855"/>
          </a:xfrm>
          <a:prstGeom prst="rect">
            <a:avLst/>
          </a:prstGeom>
          <a:noFill/>
        </p:spPr>
      </p:pic>
      <p:sp>
        <p:nvSpPr>
          <p:cNvPr id="20" name="ZoneTexte 19">
            <a:extLst>
              <a:ext uri="{FF2B5EF4-FFF2-40B4-BE49-F238E27FC236}">
                <a16:creationId xmlns:a16="http://schemas.microsoft.com/office/drawing/2014/main" id="{C19670F0-DA9D-78F5-5F5C-9813F3FB7806}"/>
              </a:ext>
            </a:extLst>
          </p:cNvPr>
          <p:cNvSpPr txBox="1"/>
          <p:nvPr/>
        </p:nvSpPr>
        <p:spPr>
          <a:xfrm>
            <a:off x="-99973" y="6353755"/>
            <a:ext cx="7648802" cy="461665"/>
          </a:xfrm>
          <a:prstGeom prst="rect">
            <a:avLst/>
          </a:prstGeom>
          <a:noFill/>
        </p:spPr>
        <p:txBody>
          <a:bodyPr wrap="square">
            <a:spAutoFit/>
          </a:bodyPr>
          <a:lstStyle/>
          <a:p>
            <a:pPr lvl="2" algn="ctr"/>
            <a:r>
              <a:rPr lang="fr-FR" sz="1200" dirty="0">
                <a:solidFill>
                  <a:schemeClr val="accent2"/>
                </a:solidFill>
                <a:sym typeface="Wingdings" panose="05000000000000000000" pitchFamily="2" charset="2"/>
              </a:rPr>
              <a:t>Evaluation et mesure d'impact des projets d'éducation aux médias et à l'information</a:t>
            </a:r>
          </a:p>
          <a:p>
            <a:pPr lvl="2" algn="ctr"/>
            <a:r>
              <a:rPr lang="fr-FR" sz="1200" dirty="0">
                <a:solidFill>
                  <a:schemeClr val="accent2"/>
                </a:solidFill>
                <a:sym typeface="Wingdings" panose="05000000000000000000" pitchFamily="2" charset="2"/>
              </a:rPr>
              <a:t>Cité des sciences et de l'industrie - 13 octobre 2022</a:t>
            </a:r>
          </a:p>
        </p:txBody>
      </p:sp>
      <p:pic>
        <p:nvPicPr>
          <p:cNvPr id="4" name="Image 3">
            <a:extLst>
              <a:ext uri="{FF2B5EF4-FFF2-40B4-BE49-F238E27FC236}">
                <a16:creationId xmlns:a16="http://schemas.microsoft.com/office/drawing/2014/main" id="{3927F765-ABC0-BCD0-71F2-716F5668D5CB}"/>
              </a:ext>
            </a:extLst>
          </p:cNvPr>
          <p:cNvPicPr>
            <a:picLocks noChangeAspect="1"/>
          </p:cNvPicPr>
          <p:nvPr/>
        </p:nvPicPr>
        <p:blipFill>
          <a:blip r:embed="rId11"/>
          <a:stretch>
            <a:fillRect/>
          </a:stretch>
        </p:blipFill>
        <p:spPr>
          <a:xfrm>
            <a:off x="10992331" y="3592181"/>
            <a:ext cx="1140208" cy="444649"/>
          </a:xfrm>
          <a:prstGeom prst="rect">
            <a:avLst/>
          </a:prstGeom>
        </p:spPr>
      </p:pic>
      <p:pic>
        <p:nvPicPr>
          <p:cNvPr id="7" name="Image 6">
            <a:extLst>
              <a:ext uri="{FF2B5EF4-FFF2-40B4-BE49-F238E27FC236}">
                <a16:creationId xmlns:a16="http://schemas.microsoft.com/office/drawing/2014/main" id="{0DAED468-04DE-F286-A664-988D255E43E4}"/>
              </a:ext>
            </a:extLst>
          </p:cNvPr>
          <p:cNvPicPr>
            <a:picLocks noChangeAspect="1"/>
          </p:cNvPicPr>
          <p:nvPr/>
        </p:nvPicPr>
        <p:blipFill>
          <a:blip r:embed="rId12"/>
          <a:stretch>
            <a:fillRect/>
          </a:stretch>
        </p:blipFill>
        <p:spPr>
          <a:xfrm>
            <a:off x="10965555" y="1815161"/>
            <a:ext cx="1117154" cy="1082856"/>
          </a:xfrm>
          <a:prstGeom prst="rect">
            <a:avLst/>
          </a:prstGeom>
        </p:spPr>
      </p:pic>
      <p:pic>
        <p:nvPicPr>
          <p:cNvPr id="2" name="Image 1">
            <a:extLst>
              <a:ext uri="{FF2B5EF4-FFF2-40B4-BE49-F238E27FC236}">
                <a16:creationId xmlns:a16="http://schemas.microsoft.com/office/drawing/2014/main" id="{9EBE968D-2DF7-2887-529F-3622EF069094}"/>
              </a:ext>
            </a:extLst>
          </p:cNvPr>
          <p:cNvPicPr>
            <a:picLocks noChangeAspect="1"/>
          </p:cNvPicPr>
          <p:nvPr/>
        </p:nvPicPr>
        <p:blipFill>
          <a:blip r:embed="rId13"/>
          <a:stretch>
            <a:fillRect/>
          </a:stretch>
        </p:blipFill>
        <p:spPr>
          <a:xfrm>
            <a:off x="10965555" y="2963041"/>
            <a:ext cx="1230197" cy="281093"/>
          </a:xfrm>
          <a:prstGeom prst="rect">
            <a:avLst/>
          </a:prstGeom>
        </p:spPr>
      </p:pic>
    </p:spTree>
    <p:extLst>
      <p:ext uri="{BB962C8B-B14F-4D97-AF65-F5344CB8AC3E}">
        <p14:creationId xmlns:p14="http://schemas.microsoft.com/office/powerpoint/2010/main" val="1624334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94BD61-4BC5-4047-81F9-B4EBECC637EB}"/>
              </a:ext>
            </a:extLst>
          </p:cNvPr>
          <p:cNvSpPr>
            <a:spLocks noGrp="1"/>
          </p:cNvSpPr>
          <p:nvPr>
            <p:ph type="title"/>
          </p:nvPr>
        </p:nvSpPr>
        <p:spPr>
          <a:xfrm>
            <a:off x="781112" y="558770"/>
            <a:ext cx="10629776" cy="1320800"/>
          </a:xfrm>
        </p:spPr>
        <p:txBody>
          <a:bodyPr>
            <a:normAutofit fontScale="90000"/>
          </a:bodyPr>
          <a:lstStyle/>
          <a:p>
            <a:pPr algn="ctr"/>
            <a:r>
              <a:rPr lang="fr-FR" dirty="0"/>
              <a:t>Lien entre </a:t>
            </a:r>
            <a:r>
              <a:rPr lang="fr-FR" dirty="0" err="1"/>
              <a:t>ADHésion</a:t>
            </a:r>
            <a:r>
              <a:rPr lang="fr-FR" dirty="0"/>
              <a:t> aux théories du complot et EC</a:t>
            </a:r>
          </a:p>
        </p:txBody>
      </p:sp>
      <p:sp>
        <p:nvSpPr>
          <p:cNvPr id="90" name="Rectangle 89">
            <a:extLst>
              <a:ext uri="{FF2B5EF4-FFF2-40B4-BE49-F238E27FC236}">
                <a16:creationId xmlns:a16="http://schemas.microsoft.com/office/drawing/2014/main" id="{93D84AA8-F2F0-4F2F-AF69-BB4B5A090F15}"/>
              </a:ext>
            </a:extLst>
          </p:cNvPr>
          <p:cNvSpPr/>
          <p:nvPr/>
        </p:nvSpPr>
        <p:spPr>
          <a:xfrm>
            <a:off x="208641" y="6423135"/>
            <a:ext cx="4381328" cy="338554"/>
          </a:xfrm>
          <a:prstGeom prst="rect">
            <a:avLst/>
          </a:prstGeom>
        </p:spPr>
        <p:txBody>
          <a:bodyPr wrap="none">
            <a:spAutoFit/>
          </a:bodyPr>
          <a:lstStyle/>
          <a:p>
            <a:r>
              <a:rPr lang="fr-FR" sz="1600" dirty="0" err="1">
                <a:latin typeface="Arial" panose="020B0604020202020204" pitchFamily="34" charset="0"/>
                <a:cs typeface="Arial" panose="020B0604020202020204" pitchFamily="34" charset="0"/>
              </a:rPr>
              <a:t>Lantian</a:t>
            </a:r>
            <a:r>
              <a:rPr lang="fr-FR" sz="1600" dirty="0">
                <a:latin typeface="Arial" panose="020B0604020202020204" pitchFamily="34" charset="0"/>
                <a:cs typeface="Arial" panose="020B0604020202020204" pitchFamily="34" charset="0"/>
              </a:rPr>
              <a:t>, Bagneux, </a:t>
            </a:r>
            <a:r>
              <a:rPr lang="fr-FR" sz="1600" dirty="0" err="1">
                <a:latin typeface="Arial" panose="020B0604020202020204" pitchFamily="34" charset="0"/>
                <a:cs typeface="Arial" panose="020B0604020202020204" pitchFamily="34" charset="0"/>
              </a:rPr>
              <a:t>Delouvée</a:t>
            </a:r>
            <a:r>
              <a:rPr lang="fr-FR" sz="1600" dirty="0">
                <a:latin typeface="Arial" panose="020B0604020202020204" pitchFamily="34" charset="0"/>
                <a:cs typeface="Arial" panose="020B0604020202020204" pitchFamily="34" charset="0"/>
              </a:rPr>
              <a:t>, &amp; </a:t>
            </a:r>
            <a:r>
              <a:rPr lang="fr-FR" sz="1600" dirty="0" err="1">
                <a:latin typeface="Arial" panose="020B0604020202020204" pitchFamily="34" charset="0"/>
                <a:cs typeface="Arial" panose="020B0604020202020204" pitchFamily="34" charset="0"/>
              </a:rPr>
              <a:t>Gauvrit</a:t>
            </a:r>
            <a:r>
              <a:rPr lang="fr-FR" sz="1600" dirty="0">
                <a:latin typeface="Arial" panose="020B0604020202020204" pitchFamily="34" charset="0"/>
                <a:cs typeface="Arial" panose="020B0604020202020204" pitchFamily="34" charset="0"/>
              </a:rPr>
              <a:t> (2021)</a:t>
            </a:r>
          </a:p>
        </p:txBody>
      </p:sp>
      <p:sp>
        <p:nvSpPr>
          <p:cNvPr id="92" name="ZoneTexte 91">
            <a:extLst>
              <a:ext uri="{FF2B5EF4-FFF2-40B4-BE49-F238E27FC236}">
                <a16:creationId xmlns:a16="http://schemas.microsoft.com/office/drawing/2014/main" id="{731BDBBB-8FEF-4B19-A41B-931ACED71D91}"/>
              </a:ext>
            </a:extLst>
          </p:cNvPr>
          <p:cNvSpPr txBox="1"/>
          <p:nvPr/>
        </p:nvSpPr>
        <p:spPr>
          <a:xfrm>
            <a:off x="425450" y="1807606"/>
            <a:ext cx="4813301" cy="210358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fr-FR" sz="1867" b="1" dirty="0">
                <a:solidFill>
                  <a:schemeClr val="tx1"/>
                </a:solidFill>
                <a:latin typeface="Arial" panose="020B0604020202020204" pitchFamily="34" charset="0"/>
                <a:cs typeface="Arial" panose="020B0604020202020204" pitchFamily="34" charset="0"/>
              </a:rPr>
              <a:t>Mesure des croyances aux théories du complot</a:t>
            </a:r>
            <a:r>
              <a:rPr lang="fr-FR" sz="1867" dirty="0">
                <a:solidFill>
                  <a:schemeClr val="tx1"/>
                </a:solidFill>
                <a:latin typeface="Arial" panose="020B0604020202020204" pitchFamily="34" charset="0"/>
                <a:cs typeface="Arial" panose="020B0604020202020204" pitchFamily="34" charset="0"/>
              </a:rPr>
              <a:t>: </a:t>
            </a:r>
          </a:p>
          <a:p>
            <a:r>
              <a:rPr lang="fr-FR" sz="1867" i="1" dirty="0" err="1">
                <a:solidFill>
                  <a:schemeClr val="tx1"/>
                </a:solidFill>
                <a:latin typeface="Arial" panose="020B0604020202020204" pitchFamily="34" charset="0"/>
                <a:cs typeface="Arial" panose="020B0604020202020204" pitchFamily="34" charset="0"/>
              </a:rPr>
              <a:t>Conspiracist</a:t>
            </a:r>
            <a:r>
              <a:rPr lang="fr-FR" sz="1867" i="1" dirty="0">
                <a:solidFill>
                  <a:schemeClr val="tx1"/>
                </a:solidFill>
                <a:latin typeface="Arial" panose="020B0604020202020204" pitchFamily="34" charset="0"/>
                <a:cs typeface="Arial" panose="020B0604020202020204" pitchFamily="34" charset="0"/>
              </a:rPr>
              <a:t> </a:t>
            </a:r>
            <a:r>
              <a:rPr lang="fr-FR" sz="1867" i="1" dirty="0" err="1">
                <a:solidFill>
                  <a:schemeClr val="tx1"/>
                </a:solidFill>
                <a:latin typeface="Arial" panose="020B0604020202020204" pitchFamily="34" charset="0"/>
                <a:cs typeface="Arial" panose="020B0604020202020204" pitchFamily="34" charset="0"/>
              </a:rPr>
              <a:t>Beliefs</a:t>
            </a:r>
            <a:r>
              <a:rPr lang="fr-FR" sz="1867" i="1" dirty="0">
                <a:solidFill>
                  <a:schemeClr val="tx1"/>
                </a:solidFill>
                <a:latin typeface="Arial" panose="020B0604020202020204" pitchFamily="34" charset="0"/>
                <a:cs typeface="Arial" panose="020B0604020202020204" pitchFamily="34" charset="0"/>
              </a:rPr>
              <a:t> </a:t>
            </a:r>
            <a:r>
              <a:rPr lang="fr-FR" sz="1867" i="1" dirty="0" err="1">
                <a:solidFill>
                  <a:schemeClr val="tx1"/>
                </a:solidFill>
                <a:latin typeface="Arial" panose="020B0604020202020204" pitchFamily="34" charset="0"/>
                <a:cs typeface="Arial" panose="020B0604020202020204" pitchFamily="34" charset="0"/>
              </a:rPr>
              <a:t>scale</a:t>
            </a:r>
            <a:r>
              <a:rPr lang="fr-FR" sz="1867" i="1" dirty="0">
                <a:solidFill>
                  <a:schemeClr val="tx1"/>
                </a:solidFill>
                <a:latin typeface="Arial" panose="020B0604020202020204" pitchFamily="34" charset="0"/>
                <a:cs typeface="Arial" panose="020B0604020202020204" pitchFamily="34" charset="0"/>
              </a:rPr>
              <a:t> </a:t>
            </a:r>
            <a:r>
              <a:rPr lang="fr-FR" sz="1600" dirty="0">
                <a:solidFill>
                  <a:schemeClr val="tx1"/>
                </a:solidFill>
                <a:latin typeface="Arial" panose="020B0604020202020204" pitchFamily="34" charset="0"/>
                <a:cs typeface="Arial" panose="020B0604020202020204" pitchFamily="34" charset="0"/>
              </a:rPr>
              <a:t>(</a:t>
            </a:r>
            <a:r>
              <a:rPr lang="fr-FR" sz="1600" dirty="0" err="1">
                <a:solidFill>
                  <a:schemeClr val="tx1"/>
                </a:solidFill>
                <a:latin typeface="Arial" panose="020B0604020202020204" pitchFamily="34" charset="0"/>
                <a:cs typeface="Arial" panose="020B0604020202020204" pitchFamily="34" charset="0"/>
              </a:rPr>
              <a:t>Brotherton</a:t>
            </a:r>
            <a:r>
              <a:rPr lang="fr-FR" sz="1600" dirty="0">
                <a:solidFill>
                  <a:schemeClr val="tx1"/>
                </a:solidFill>
                <a:latin typeface="Arial" panose="020B0604020202020204" pitchFamily="34" charset="0"/>
                <a:cs typeface="Arial" panose="020B0604020202020204" pitchFamily="34" charset="0"/>
              </a:rPr>
              <a:t>, French, &amp; Pickering, 2013, VF; </a:t>
            </a:r>
            <a:r>
              <a:rPr lang="fr-FR" sz="1600" dirty="0" err="1">
                <a:solidFill>
                  <a:schemeClr val="tx1"/>
                </a:solidFill>
                <a:latin typeface="Arial" panose="020B0604020202020204" pitchFamily="34" charset="0"/>
                <a:cs typeface="Arial" panose="020B0604020202020204" pitchFamily="34" charset="0"/>
              </a:rPr>
              <a:t>Lantian</a:t>
            </a:r>
            <a:r>
              <a:rPr lang="fr-FR" sz="1600" dirty="0">
                <a:solidFill>
                  <a:schemeClr val="tx1"/>
                </a:solidFill>
                <a:latin typeface="Arial" panose="020B0604020202020204" pitchFamily="34" charset="0"/>
                <a:cs typeface="Arial" panose="020B0604020202020204" pitchFamily="34" charset="0"/>
              </a:rPr>
              <a:t> et al., 2016, α = .86) </a:t>
            </a:r>
            <a:endParaRPr lang="fr-FR" sz="1867" dirty="0">
              <a:solidFill>
                <a:schemeClr val="tx1"/>
              </a:solidFill>
              <a:latin typeface="Arial" panose="020B0604020202020204" pitchFamily="34" charset="0"/>
              <a:cs typeface="Arial" panose="020B0604020202020204" pitchFamily="34" charset="0"/>
            </a:endParaRPr>
          </a:p>
          <a:p>
            <a:r>
              <a:rPr lang="fr-FR" sz="1867" dirty="0">
                <a:solidFill>
                  <a:schemeClr val="tx1"/>
                </a:solidFill>
                <a:latin typeface="Arial" panose="020B0604020202020204" pitchFamily="34" charset="0"/>
                <a:cs typeface="Arial" panose="020B0604020202020204" pitchFamily="34" charset="0"/>
              </a:rPr>
              <a:t>	Ex: « Des technologies permettant le contrôle de la pensée sont utilisées sur les gens à leur insu. »</a:t>
            </a:r>
          </a:p>
        </p:txBody>
      </p:sp>
      <p:sp>
        <p:nvSpPr>
          <p:cNvPr id="93" name="ZoneTexte 92">
            <a:extLst>
              <a:ext uri="{FF2B5EF4-FFF2-40B4-BE49-F238E27FC236}">
                <a16:creationId xmlns:a16="http://schemas.microsoft.com/office/drawing/2014/main" id="{EF609C1A-49D9-4946-B579-AF8EE1E630E7}"/>
              </a:ext>
            </a:extLst>
          </p:cNvPr>
          <p:cNvSpPr txBox="1"/>
          <p:nvPr/>
        </p:nvSpPr>
        <p:spPr>
          <a:xfrm>
            <a:off x="425450" y="4430239"/>
            <a:ext cx="4813301" cy="12416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1867" b="1" dirty="0">
                <a:latin typeface="Arial" panose="020B0604020202020204" pitchFamily="34" charset="0"/>
                <a:cs typeface="Arial" panose="020B0604020202020204" pitchFamily="34" charset="0"/>
              </a:rPr>
              <a:t>Mesure de la capacité d’esprit critique : </a:t>
            </a:r>
            <a:r>
              <a:rPr lang="fr-FR" sz="1867" i="1" dirty="0">
                <a:latin typeface="Arial" panose="020B0604020202020204" pitchFamily="34" charset="0"/>
                <a:cs typeface="Arial" panose="020B0604020202020204" pitchFamily="34" charset="0"/>
              </a:rPr>
              <a:t>Le test d’Ennis-Weir (1985)</a:t>
            </a:r>
          </a:p>
          <a:p>
            <a:r>
              <a:rPr lang="fr-FR" sz="1867" dirty="0">
                <a:latin typeface="Arial" panose="020B0604020202020204" pitchFamily="34" charset="0"/>
                <a:cs typeface="Arial" panose="020B0604020202020204" pitchFamily="34" charset="0"/>
              </a:rPr>
              <a:t>	Essai argumentatif sur situation de vie 	quotidienne (traduit en français)</a:t>
            </a:r>
          </a:p>
        </p:txBody>
      </p:sp>
      <p:pic>
        <p:nvPicPr>
          <p:cNvPr id="11" name="Image 10">
            <a:extLst>
              <a:ext uri="{FF2B5EF4-FFF2-40B4-BE49-F238E27FC236}">
                <a16:creationId xmlns:a16="http://schemas.microsoft.com/office/drawing/2014/main" id="{572E17E9-1879-436C-82F1-655CC999430B}"/>
              </a:ext>
            </a:extLst>
          </p:cNvPr>
          <p:cNvPicPr>
            <a:picLocks noChangeAspect="1"/>
          </p:cNvPicPr>
          <p:nvPr/>
        </p:nvPicPr>
        <p:blipFill>
          <a:blip r:embed="rId3"/>
          <a:stretch>
            <a:fillRect/>
          </a:stretch>
        </p:blipFill>
        <p:spPr>
          <a:xfrm>
            <a:off x="5539058" y="2044708"/>
            <a:ext cx="6514192" cy="4190999"/>
          </a:xfrm>
          <a:prstGeom prst="rect">
            <a:avLst/>
          </a:prstGeom>
        </p:spPr>
      </p:pic>
      <p:sp>
        <p:nvSpPr>
          <p:cNvPr id="94" name="ZoneTexte 93">
            <a:extLst>
              <a:ext uri="{FF2B5EF4-FFF2-40B4-BE49-F238E27FC236}">
                <a16:creationId xmlns:a16="http://schemas.microsoft.com/office/drawing/2014/main" id="{B4EC2087-08BA-48D1-A4FD-628E378110FC}"/>
              </a:ext>
            </a:extLst>
          </p:cNvPr>
          <p:cNvSpPr txBox="1"/>
          <p:nvPr/>
        </p:nvSpPr>
        <p:spPr>
          <a:xfrm>
            <a:off x="8392678" y="1976279"/>
            <a:ext cx="3590681" cy="748988"/>
          </a:xfrm>
          <a:prstGeom prst="rect">
            <a:avLst/>
          </a:prstGeom>
          <a:noFill/>
        </p:spPr>
        <p:txBody>
          <a:bodyPr wrap="square">
            <a:spAutoFit/>
          </a:bodyPr>
          <a:lstStyle/>
          <a:p>
            <a:r>
              <a:rPr lang="fr-FR" sz="2400" i="1" dirty="0"/>
              <a:t>r</a:t>
            </a:r>
            <a:r>
              <a:rPr lang="fr-FR" sz="2400" dirty="0"/>
              <a:t> (250) = -.18, p = .005</a:t>
            </a:r>
          </a:p>
          <a:p>
            <a:r>
              <a:rPr lang="fr-FR" sz="1867" dirty="0"/>
              <a:t>95% CI = [-.05, -.29]</a:t>
            </a:r>
          </a:p>
        </p:txBody>
      </p:sp>
      <p:sp>
        <p:nvSpPr>
          <p:cNvPr id="13" name="ZoneTexte 12">
            <a:extLst>
              <a:ext uri="{FF2B5EF4-FFF2-40B4-BE49-F238E27FC236}">
                <a16:creationId xmlns:a16="http://schemas.microsoft.com/office/drawing/2014/main" id="{151AF528-909B-454A-9798-9A23C9ECBE48}"/>
              </a:ext>
            </a:extLst>
          </p:cNvPr>
          <p:cNvSpPr txBox="1"/>
          <p:nvPr/>
        </p:nvSpPr>
        <p:spPr>
          <a:xfrm>
            <a:off x="6489658" y="6073303"/>
            <a:ext cx="5493701"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Croyances en les théories du complot</a:t>
            </a:r>
          </a:p>
        </p:txBody>
      </p:sp>
      <p:sp>
        <p:nvSpPr>
          <p:cNvPr id="95" name="ZoneTexte 94">
            <a:extLst>
              <a:ext uri="{FF2B5EF4-FFF2-40B4-BE49-F238E27FC236}">
                <a16:creationId xmlns:a16="http://schemas.microsoft.com/office/drawing/2014/main" id="{4CEB6667-BA85-4F06-A753-FF7E392E9F53}"/>
              </a:ext>
            </a:extLst>
          </p:cNvPr>
          <p:cNvSpPr txBox="1"/>
          <p:nvPr/>
        </p:nvSpPr>
        <p:spPr>
          <a:xfrm rot="16200000">
            <a:off x="3616827" y="3573466"/>
            <a:ext cx="3844461"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Capacité d’esprit critique</a:t>
            </a:r>
          </a:p>
        </p:txBody>
      </p:sp>
    </p:spTree>
    <p:extLst>
      <p:ext uri="{BB962C8B-B14F-4D97-AF65-F5344CB8AC3E}">
        <p14:creationId xmlns:p14="http://schemas.microsoft.com/office/powerpoint/2010/main" val="414939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3" grpId="0" animBg="1"/>
      <p:bldP spid="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94BD61-4BC5-4047-81F9-B4EBECC637EB}"/>
              </a:ext>
            </a:extLst>
          </p:cNvPr>
          <p:cNvSpPr>
            <a:spLocks noGrp="1"/>
          </p:cNvSpPr>
          <p:nvPr>
            <p:ph type="title"/>
          </p:nvPr>
        </p:nvSpPr>
        <p:spPr>
          <a:xfrm>
            <a:off x="1024127" y="585216"/>
            <a:ext cx="11061854" cy="1499616"/>
          </a:xfrm>
        </p:spPr>
        <p:txBody>
          <a:bodyPr>
            <a:normAutofit/>
          </a:bodyPr>
          <a:lstStyle/>
          <a:p>
            <a:r>
              <a:rPr lang="fr-FR" dirty="0" err="1"/>
              <a:t>l’ec</a:t>
            </a:r>
            <a:r>
              <a:rPr lang="fr-FR" dirty="0"/>
              <a:t> comme rempart contre Les fausses croyances</a:t>
            </a:r>
          </a:p>
        </p:txBody>
      </p:sp>
      <p:sp>
        <p:nvSpPr>
          <p:cNvPr id="32" name="Rectangle 31">
            <a:extLst>
              <a:ext uri="{FF2B5EF4-FFF2-40B4-BE49-F238E27FC236}">
                <a16:creationId xmlns:a16="http://schemas.microsoft.com/office/drawing/2014/main" id="{28BE0ACA-EADF-427B-8C35-7D26A6C8E2FA}"/>
              </a:ext>
            </a:extLst>
          </p:cNvPr>
          <p:cNvSpPr/>
          <p:nvPr/>
        </p:nvSpPr>
        <p:spPr>
          <a:xfrm>
            <a:off x="5294246" y="4610578"/>
            <a:ext cx="2160587" cy="144044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fr-FR" dirty="0"/>
              <a:t>Enseignement sur la science et la méthode scientifique </a:t>
            </a:r>
          </a:p>
        </p:txBody>
      </p:sp>
      <p:sp>
        <p:nvSpPr>
          <p:cNvPr id="9" name="Ellipse 8">
            <a:extLst>
              <a:ext uri="{FF2B5EF4-FFF2-40B4-BE49-F238E27FC236}">
                <a16:creationId xmlns:a16="http://schemas.microsoft.com/office/drawing/2014/main" id="{1F457230-E89D-47F5-AADB-03BEEA226865}"/>
              </a:ext>
            </a:extLst>
          </p:cNvPr>
          <p:cNvSpPr/>
          <p:nvPr/>
        </p:nvSpPr>
        <p:spPr>
          <a:xfrm>
            <a:off x="136505" y="3417628"/>
            <a:ext cx="3224891" cy="21068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dirty="0">
                <a:solidFill>
                  <a:schemeClr val="bg1"/>
                </a:solidFill>
                <a:latin typeface="Arial" panose="020B0604020202020204" pitchFamily="34" charset="0"/>
                <a:cs typeface="Arial" panose="020B0604020202020204" pitchFamily="34" charset="0"/>
              </a:rPr>
              <a:t>Manque de culture scientifique</a:t>
            </a:r>
          </a:p>
          <a:p>
            <a:pPr algn="ctr"/>
            <a:r>
              <a:rPr lang="fr-FR" sz="2400" dirty="0">
                <a:solidFill>
                  <a:schemeClr val="bg1"/>
                </a:solidFill>
                <a:latin typeface="Arial" panose="020B0604020202020204" pitchFamily="34" charset="0"/>
                <a:cs typeface="Arial" panose="020B0604020202020204" pitchFamily="34" charset="0"/>
              </a:rPr>
              <a:t>(</a:t>
            </a:r>
            <a:r>
              <a:rPr lang="fr-FR" sz="2400" dirty="0" err="1">
                <a:solidFill>
                  <a:schemeClr val="bg1"/>
                </a:solidFill>
                <a:latin typeface="Arial" panose="020B0604020202020204" pitchFamily="34" charset="0"/>
                <a:cs typeface="Arial" panose="020B0604020202020204" pitchFamily="34" charset="0"/>
              </a:rPr>
              <a:t>McLeish</a:t>
            </a:r>
            <a:r>
              <a:rPr lang="fr-FR" sz="2400" dirty="0">
                <a:solidFill>
                  <a:schemeClr val="bg1"/>
                </a:solidFill>
                <a:latin typeface="Arial" panose="020B0604020202020204" pitchFamily="34" charset="0"/>
                <a:cs typeface="Arial" panose="020B0604020202020204" pitchFamily="34" charset="0"/>
              </a:rPr>
              <a:t>, 1984)</a:t>
            </a:r>
          </a:p>
        </p:txBody>
      </p:sp>
      <p:sp>
        <p:nvSpPr>
          <p:cNvPr id="16" name="Rectangle 15">
            <a:extLst>
              <a:ext uri="{FF2B5EF4-FFF2-40B4-BE49-F238E27FC236}">
                <a16:creationId xmlns:a16="http://schemas.microsoft.com/office/drawing/2014/main" id="{BA314DCD-9E04-4AD5-B727-C85BD0AD4B43}"/>
              </a:ext>
            </a:extLst>
          </p:cNvPr>
          <p:cNvSpPr/>
          <p:nvPr/>
        </p:nvSpPr>
        <p:spPr>
          <a:xfrm>
            <a:off x="4795664" y="4062194"/>
            <a:ext cx="569387" cy="923330"/>
          </a:xfrm>
          <a:prstGeom prst="rect">
            <a:avLst/>
          </a:prstGeom>
          <a:noFill/>
        </p:spPr>
        <p:txBody>
          <a:bodyPr wrap="none" lIns="91440" tIns="45720" rIns="91440" bIns="45720">
            <a:spAutoFit/>
          </a:bodyPr>
          <a:lstStyle/>
          <a:p>
            <a:pPr algn="ctr"/>
            <a:r>
              <a:rPr lang="fr-FR" sz="5400" dirty="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rPr>
              <a:t>?</a:t>
            </a:r>
          </a:p>
        </p:txBody>
      </p:sp>
      <p:sp>
        <p:nvSpPr>
          <p:cNvPr id="26" name="Rectangle à coins arrondis 6">
            <a:extLst>
              <a:ext uri="{FF2B5EF4-FFF2-40B4-BE49-F238E27FC236}">
                <a16:creationId xmlns:a16="http://schemas.microsoft.com/office/drawing/2014/main" id="{31516D9D-7770-45EA-96E1-31D9D69845A0}"/>
              </a:ext>
            </a:extLst>
          </p:cNvPr>
          <p:cNvSpPr/>
          <p:nvPr/>
        </p:nvSpPr>
        <p:spPr>
          <a:xfrm>
            <a:off x="478799" y="2078624"/>
            <a:ext cx="2089151" cy="129698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dirty="0"/>
              <a:t>Traitement de l’information</a:t>
            </a:r>
          </a:p>
        </p:txBody>
      </p:sp>
      <p:sp>
        <p:nvSpPr>
          <p:cNvPr id="29" name="Rectangle à coins arrondis 7">
            <a:extLst>
              <a:ext uri="{FF2B5EF4-FFF2-40B4-BE49-F238E27FC236}">
                <a16:creationId xmlns:a16="http://schemas.microsoft.com/office/drawing/2014/main" id="{6CD5268B-D9AD-4F77-8F7B-0F4488942A31}"/>
              </a:ext>
            </a:extLst>
          </p:cNvPr>
          <p:cNvSpPr/>
          <p:nvPr/>
        </p:nvSpPr>
        <p:spPr>
          <a:xfrm>
            <a:off x="4250258" y="2096121"/>
            <a:ext cx="2543447" cy="12969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dirty="0"/>
              <a:t>Fausses croyances</a:t>
            </a:r>
          </a:p>
        </p:txBody>
      </p:sp>
      <p:sp>
        <p:nvSpPr>
          <p:cNvPr id="30" name="Flèche droite 9">
            <a:extLst>
              <a:ext uri="{FF2B5EF4-FFF2-40B4-BE49-F238E27FC236}">
                <a16:creationId xmlns:a16="http://schemas.microsoft.com/office/drawing/2014/main" id="{042B28B2-1C84-4110-B35E-145322405851}"/>
              </a:ext>
            </a:extLst>
          </p:cNvPr>
          <p:cNvSpPr/>
          <p:nvPr/>
        </p:nvSpPr>
        <p:spPr>
          <a:xfrm>
            <a:off x="2615179" y="2571619"/>
            <a:ext cx="1465661" cy="52140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31" name="Rectangle à coins arrondis 8">
            <a:extLst>
              <a:ext uri="{FF2B5EF4-FFF2-40B4-BE49-F238E27FC236}">
                <a16:creationId xmlns:a16="http://schemas.microsoft.com/office/drawing/2014/main" id="{66BE54F3-9BE8-4C74-9E7B-57BEFE17ED86}"/>
              </a:ext>
            </a:extLst>
          </p:cNvPr>
          <p:cNvSpPr/>
          <p:nvPr/>
        </p:nvSpPr>
        <p:spPr>
          <a:xfrm>
            <a:off x="8306595" y="2078623"/>
            <a:ext cx="3406607" cy="1296988"/>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a:t>Conséquences individuelles (santé, qualité de vie…) et sociales (vote, …)</a:t>
            </a:r>
          </a:p>
        </p:txBody>
      </p:sp>
      <p:sp>
        <p:nvSpPr>
          <p:cNvPr id="34" name="Flèche droite 10">
            <a:extLst>
              <a:ext uri="{FF2B5EF4-FFF2-40B4-BE49-F238E27FC236}">
                <a16:creationId xmlns:a16="http://schemas.microsoft.com/office/drawing/2014/main" id="{5CA520F3-886C-498C-8A0F-8161A0740586}"/>
              </a:ext>
            </a:extLst>
          </p:cNvPr>
          <p:cNvSpPr/>
          <p:nvPr/>
        </p:nvSpPr>
        <p:spPr>
          <a:xfrm>
            <a:off x="6997701" y="2541898"/>
            <a:ext cx="1308895" cy="543975"/>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cxnSp>
        <p:nvCxnSpPr>
          <p:cNvPr id="15" name="Connecteur droit avec flèche 14">
            <a:extLst>
              <a:ext uri="{FF2B5EF4-FFF2-40B4-BE49-F238E27FC236}">
                <a16:creationId xmlns:a16="http://schemas.microsoft.com/office/drawing/2014/main" id="{4716F1D3-C6F8-4604-9C18-781023D64B78}"/>
              </a:ext>
            </a:extLst>
          </p:cNvPr>
          <p:cNvCxnSpPr>
            <a:cxnSpLocks/>
            <a:stCxn id="32" idx="0"/>
          </p:cNvCxnSpPr>
          <p:nvPr/>
        </p:nvCxnSpPr>
        <p:spPr>
          <a:xfrm flipH="1" flipV="1">
            <a:off x="2531165" y="3260035"/>
            <a:ext cx="3843375" cy="13505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D3898923-05F2-457D-ADDF-823C3BCC5BE0}"/>
              </a:ext>
            </a:extLst>
          </p:cNvPr>
          <p:cNvCxnSpPr>
            <a:cxnSpLocks/>
            <a:stCxn id="32" idx="0"/>
            <a:endCxn id="29" idx="2"/>
          </p:cNvCxnSpPr>
          <p:nvPr/>
        </p:nvCxnSpPr>
        <p:spPr>
          <a:xfrm flipH="1" flipV="1">
            <a:off x="5521982" y="3393109"/>
            <a:ext cx="852558" cy="12174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E00A2329-D8D6-4CE7-A326-B7EBC98B85E6}"/>
              </a:ext>
            </a:extLst>
          </p:cNvPr>
          <p:cNvCxnSpPr>
            <a:cxnSpLocks/>
          </p:cNvCxnSpPr>
          <p:nvPr/>
        </p:nvCxnSpPr>
        <p:spPr>
          <a:xfrm flipV="1">
            <a:off x="3361396" y="3393108"/>
            <a:ext cx="2160585" cy="1077956"/>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83EE50F-2DD1-A62D-AFB0-0AA258F55A59}"/>
              </a:ext>
            </a:extLst>
          </p:cNvPr>
          <p:cNvSpPr/>
          <p:nvPr/>
        </p:nvSpPr>
        <p:spPr>
          <a:xfrm>
            <a:off x="3575284" y="5762321"/>
            <a:ext cx="2056893" cy="63878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fr-FR" dirty="0"/>
              <a:t>EMI et EC ?</a:t>
            </a:r>
          </a:p>
        </p:txBody>
      </p:sp>
      <p:sp>
        <p:nvSpPr>
          <p:cNvPr id="4" name="Rectangle 3">
            <a:extLst>
              <a:ext uri="{FF2B5EF4-FFF2-40B4-BE49-F238E27FC236}">
                <a16:creationId xmlns:a16="http://schemas.microsoft.com/office/drawing/2014/main" id="{48C8A82C-18ED-9F40-9DE0-C8227A65A2B6}"/>
              </a:ext>
            </a:extLst>
          </p:cNvPr>
          <p:cNvSpPr/>
          <p:nvPr/>
        </p:nvSpPr>
        <p:spPr>
          <a:xfrm>
            <a:off x="7524299" y="5270517"/>
            <a:ext cx="4561682" cy="1477328"/>
          </a:xfrm>
          <a:prstGeom prst="rect">
            <a:avLst/>
          </a:prstGeom>
        </p:spPr>
        <p:txBody>
          <a:bodyPr wrap="square">
            <a:spAutoFit/>
          </a:bodyPr>
          <a:lstStyle/>
          <a:p>
            <a:pPr algn="r"/>
            <a:r>
              <a:rPr lang="fr-FR" dirty="0"/>
              <a:t>« L’attitude d’esprit que requiert le bon fonctionnement d’une démocratie est l’exact analogue dans la vie pratique de ce qu’est l’attitude scientifique dans la vie intellectuelle » Russell (1937)</a:t>
            </a:r>
          </a:p>
        </p:txBody>
      </p:sp>
    </p:spTree>
    <p:extLst>
      <p:ext uri="{BB962C8B-B14F-4D97-AF65-F5344CB8AC3E}">
        <p14:creationId xmlns:p14="http://schemas.microsoft.com/office/powerpoint/2010/main" val="239052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6"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981598" y="792435"/>
            <a:ext cx="11038106" cy="1188720"/>
          </a:xfrm>
          <a:prstGeom prst="rect">
            <a:avLst/>
          </a:prstGeom>
        </p:spPr>
        <p:txBody>
          <a:bodyPr vert="horz" lIns="91440" tIns="45720" rIns="91440" bIns="45720" rtlCol="0" anchor="ctr">
            <a:normAutofit fontScale="90000"/>
          </a:bodyPr>
          <a:lstStyle/>
          <a:p>
            <a:r>
              <a:rPr lang="fr-FR" dirty="0"/>
              <a:t>Intuitions pédagogiques pour l’EMI et le développement de l’EC</a:t>
            </a:r>
            <a:endParaRPr dirty="0"/>
          </a:p>
        </p:txBody>
      </p:sp>
      <p:sp>
        <p:nvSpPr>
          <p:cNvPr id="105" name="Google Shape;105;p2"/>
          <p:cNvSpPr txBox="1">
            <a:spLocks noGrp="1"/>
          </p:cNvSpPr>
          <p:nvPr>
            <p:ph type="body" idx="1"/>
          </p:nvPr>
        </p:nvSpPr>
        <p:spPr>
          <a:xfrm>
            <a:off x="981598" y="2668721"/>
            <a:ext cx="8979266" cy="3912210"/>
          </a:xfrm>
          <a:prstGeom prst="rect">
            <a:avLst/>
          </a:prstGeom>
          <a:noFill/>
          <a:ln>
            <a:noFill/>
          </a:ln>
        </p:spPr>
        <p:txBody>
          <a:bodyPr spcFirstLastPara="1" wrap="square" lIns="91425" tIns="45700" rIns="91425" bIns="45700" anchor="t" anchorCtr="0">
            <a:normAutofit/>
          </a:bodyPr>
          <a:lstStyle/>
          <a:p>
            <a:pPr lvl="0" algn="l" rtl="0">
              <a:lnSpc>
                <a:spcPct val="100000"/>
              </a:lnSpc>
              <a:spcBef>
                <a:spcPts val="1000"/>
              </a:spcBef>
              <a:spcAft>
                <a:spcPts val="0"/>
              </a:spcAft>
              <a:buClrTx/>
              <a:buSzPts val="1800"/>
              <a:buFont typeface="Wingdings" panose="05000000000000000000" pitchFamily="2" charset="2"/>
              <a:buChar char="ü"/>
            </a:pPr>
            <a:r>
              <a:rPr lang="fr-FR" dirty="0">
                <a:latin typeface="Arial" panose="020B0604020202020204" pitchFamily="34" charset="0"/>
                <a:cs typeface="Arial" panose="020B0604020202020204" pitchFamily="34" charset="0"/>
              </a:rPr>
              <a:t> Sensibiliser aux biais cognitifs permettrait d’en annuler leurs effets (adhésion croyances non fondées et comportements associés)</a:t>
            </a:r>
            <a:endParaRPr dirty="0">
              <a:latin typeface="Arial" panose="020B0604020202020204" pitchFamily="34" charset="0"/>
              <a:cs typeface="Arial" panose="020B0604020202020204" pitchFamily="34" charset="0"/>
            </a:endParaRPr>
          </a:p>
          <a:p>
            <a:pPr lvl="0" algn="l" rtl="0">
              <a:lnSpc>
                <a:spcPct val="100000"/>
              </a:lnSpc>
              <a:spcBef>
                <a:spcPts val="1000"/>
              </a:spcBef>
              <a:spcAft>
                <a:spcPts val="0"/>
              </a:spcAft>
              <a:buClrTx/>
              <a:buSzPts val="1800"/>
              <a:buFont typeface="Wingdings" panose="05000000000000000000" pitchFamily="2" charset="2"/>
              <a:buChar char="ü"/>
            </a:pPr>
            <a:r>
              <a:rPr lang="fr-FR" dirty="0">
                <a:latin typeface="Arial" panose="020B0604020202020204" pitchFamily="34" charset="0"/>
                <a:cs typeface="Arial" panose="020B0604020202020204" pitchFamily="34" charset="0"/>
              </a:rPr>
              <a:t> Expérimenter ses propres biais cognitifs (perceptifs) et de raisonnement permet de les réduire </a:t>
            </a:r>
          </a:p>
          <a:p>
            <a:pPr lvl="0" algn="l" rtl="0">
              <a:lnSpc>
                <a:spcPct val="100000"/>
              </a:lnSpc>
              <a:spcBef>
                <a:spcPts val="1000"/>
              </a:spcBef>
              <a:spcAft>
                <a:spcPts val="0"/>
              </a:spcAft>
              <a:buClrTx/>
              <a:buSzPts val="1800"/>
              <a:buFont typeface="Wingdings" panose="05000000000000000000" pitchFamily="2" charset="2"/>
              <a:buChar char="ü"/>
            </a:pPr>
            <a:r>
              <a:rPr lang="fr-FR" dirty="0">
                <a:latin typeface="Arial" panose="020B0604020202020204" pitchFamily="34" charset="0"/>
                <a:cs typeface="Arial" panose="020B0604020202020204" pitchFamily="34" charset="0"/>
              </a:rPr>
              <a:t> L’enseignement de la méthode scientifique et ses principes permettrait de développer l’EC (et réduire les fausses croyances)</a:t>
            </a:r>
          </a:p>
          <a:p>
            <a:pPr lvl="0" algn="l" rtl="0">
              <a:lnSpc>
                <a:spcPct val="100000"/>
              </a:lnSpc>
              <a:spcBef>
                <a:spcPts val="1000"/>
              </a:spcBef>
              <a:spcAft>
                <a:spcPts val="0"/>
              </a:spcAft>
              <a:buClrTx/>
              <a:buSzPts val="1800"/>
              <a:buFont typeface="Wingdings" panose="05000000000000000000" pitchFamily="2" charset="2"/>
              <a:buChar char="ü"/>
            </a:pPr>
            <a:r>
              <a:rPr lang="fr-FR" dirty="0">
                <a:latin typeface="Arial" panose="020B0604020202020204" pitchFamily="34" charset="0"/>
                <a:cs typeface="Arial" panose="020B0604020202020204" pitchFamily="34" charset="0"/>
              </a:rPr>
              <a:t> Le recours aux exemples pseudo-scientifiques est nécessaire </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06" name="Google Shape;106;p2"/>
          <p:cNvSpPr txBox="1"/>
          <p:nvPr/>
        </p:nvSpPr>
        <p:spPr>
          <a:xfrm rot="-1103040">
            <a:off x="8946115" y="5593084"/>
            <a:ext cx="2986836" cy="646290"/>
          </a:xfrm>
          <a:prstGeom prst="rect">
            <a:avLst/>
          </a:prstGeom>
          <a:solidFill>
            <a:schemeClr val="accent2">
              <a:lumMod val="20000"/>
              <a:lumOff val="80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dirty="0">
                <a:solidFill>
                  <a:srgbClr val="262626"/>
                </a:solidFill>
                <a:latin typeface="Gill Sans"/>
                <a:ea typeface="Gill Sans"/>
                <a:cs typeface="Gill Sans"/>
                <a:sym typeface="Gill Sans"/>
              </a:rPr>
              <a:t>Peu ou pas de preuves</a:t>
            </a:r>
          </a:p>
          <a:p>
            <a:pPr marL="0" marR="0" lvl="0" indent="0" algn="ctr" rtl="0">
              <a:spcBef>
                <a:spcPts val="0"/>
              </a:spcBef>
              <a:spcAft>
                <a:spcPts val="0"/>
              </a:spcAft>
              <a:buNone/>
            </a:pPr>
            <a:r>
              <a:rPr lang="fr-FR" dirty="0">
                <a:solidFill>
                  <a:srgbClr val="262626"/>
                </a:solidFill>
                <a:latin typeface="Gill Sans"/>
                <a:ea typeface="Gill Sans"/>
                <a:cs typeface="Gill Sans"/>
                <a:sym typeface="Gill Sans"/>
              </a:rPr>
              <a:t>empiriques !</a:t>
            </a:r>
            <a:endParaRPr sz="1800" dirty="0">
              <a:solidFill>
                <a:schemeClr val="dk1"/>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1e6b6ef163_0_46"/>
          <p:cNvSpPr txBox="1">
            <a:spLocks noGrp="1"/>
          </p:cNvSpPr>
          <p:nvPr>
            <p:ph type="title"/>
          </p:nvPr>
        </p:nvSpPr>
        <p:spPr>
          <a:xfrm>
            <a:off x="998683" y="732779"/>
            <a:ext cx="9404273" cy="1188600"/>
          </a:xfrm>
          <a:prstGeom prst="rect">
            <a:avLst/>
          </a:prstGeom>
        </p:spPr>
        <p:txBody>
          <a:bodyPr vert="horz" lIns="91440" tIns="45720" rIns="91440" bIns="45720" rtlCol="0" anchor="ctr">
            <a:normAutofit fontScale="90000"/>
          </a:bodyPr>
          <a:lstStyle/>
          <a:p>
            <a:r>
              <a:rPr lang="fr-FR" dirty="0"/>
              <a:t>Qu’est-ce qui est efficace ? </a:t>
            </a:r>
            <a:endParaRPr dirty="0"/>
          </a:p>
          <a:p>
            <a:r>
              <a:rPr lang="fr-FR" dirty="0"/>
              <a:t>→ 2 pistes explorées</a:t>
            </a:r>
            <a:endParaRPr dirty="0"/>
          </a:p>
        </p:txBody>
      </p:sp>
      <p:sp>
        <p:nvSpPr>
          <p:cNvPr id="134" name="Google Shape;134;g11e6b6ef163_0_46"/>
          <p:cNvSpPr txBox="1">
            <a:spLocks noGrp="1"/>
          </p:cNvSpPr>
          <p:nvPr>
            <p:ph type="body" idx="1"/>
          </p:nvPr>
        </p:nvSpPr>
        <p:spPr>
          <a:xfrm>
            <a:off x="998683" y="2366877"/>
            <a:ext cx="10175916" cy="3912300"/>
          </a:xfrm>
          <a:prstGeom prst="rect">
            <a:avLst/>
          </a:prstGeom>
          <a:noFill/>
          <a:ln>
            <a:noFill/>
          </a:ln>
        </p:spPr>
        <p:txBody>
          <a:bodyPr spcFirstLastPara="1" wrap="square" lIns="91425" tIns="45700" rIns="91425" bIns="45700" anchor="t" anchorCtr="0">
            <a:normAutofit/>
          </a:bodyPr>
          <a:lstStyle/>
          <a:p>
            <a:pPr marL="457200" lvl="0" indent="-457200">
              <a:lnSpc>
                <a:spcPct val="100000"/>
              </a:lnSpc>
              <a:spcBef>
                <a:spcPts val="1000"/>
              </a:spcBef>
              <a:spcAft>
                <a:spcPts val="0"/>
              </a:spcAft>
              <a:buClr>
                <a:schemeClr val="accent6"/>
              </a:buClr>
              <a:buSzPts val="1800"/>
              <a:buFont typeface="+mj-lt"/>
              <a:buAutoNum type="arabicPeriod"/>
            </a:pPr>
            <a:r>
              <a:rPr lang="fr-FR" dirty="0">
                <a:solidFill>
                  <a:schemeClr val="dk1"/>
                </a:solidFill>
                <a:latin typeface="Arial" panose="020B0604020202020204" pitchFamily="34" charset="0"/>
                <a:cs typeface="Arial" panose="020B0604020202020204" pitchFamily="34" charset="0"/>
              </a:rPr>
              <a:t>Formation à la méthode scientifique </a:t>
            </a:r>
            <a:r>
              <a:rPr lang="fr-FR" sz="1800" dirty="0">
                <a:solidFill>
                  <a:schemeClr val="dk1"/>
                </a:solidFill>
                <a:latin typeface="Arial" panose="020B0604020202020204" pitchFamily="34" charset="0"/>
                <a:cs typeface="Arial" panose="020B0604020202020204" pitchFamily="34" charset="0"/>
              </a:rPr>
              <a:t>(</a:t>
            </a:r>
            <a:r>
              <a:rPr lang="fr-FR" sz="1800" dirty="0" err="1">
                <a:solidFill>
                  <a:schemeClr val="dk1"/>
                </a:solidFill>
                <a:latin typeface="Arial" panose="020B0604020202020204" pitchFamily="34" charset="0"/>
                <a:cs typeface="Arial" panose="020B0604020202020204" pitchFamily="34" charset="0"/>
              </a:rPr>
              <a:t>McLeish</a:t>
            </a:r>
            <a:r>
              <a:rPr lang="fr-FR" sz="1800" dirty="0">
                <a:solidFill>
                  <a:schemeClr val="dk1"/>
                </a:solidFill>
                <a:latin typeface="Arial" panose="020B0604020202020204" pitchFamily="34" charset="0"/>
                <a:cs typeface="Arial" panose="020B0604020202020204" pitchFamily="34" charset="0"/>
              </a:rPr>
              <a:t>, 1984; Wilson, 2018) </a:t>
            </a:r>
            <a:r>
              <a:rPr lang="fr-FR" dirty="0">
                <a:solidFill>
                  <a:schemeClr val="dk1"/>
                </a:solidFill>
                <a:latin typeface="Arial" panose="020B0604020202020204" pitchFamily="34" charset="0"/>
                <a:cs typeface="Arial" panose="020B0604020202020204" pitchFamily="34" charset="0"/>
              </a:rPr>
              <a:t>et identifier exemples pseudo-scientifiques réduit les fausses croyances </a:t>
            </a:r>
            <a:r>
              <a:rPr lang="fr-FR" sz="1800" dirty="0">
                <a:solidFill>
                  <a:schemeClr val="dk1"/>
                </a:solidFill>
                <a:latin typeface="Arial" panose="020B0604020202020204" pitchFamily="34" charset="0"/>
                <a:cs typeface="Arial" panose="020B0604020202020204" pitchFamily="34" charset="0"/>
              </a:rPr>
              <a:t>(</a:t>
            </a:r>
            <a:r>
              <a:rPr lang="fr-FR" sz="1800" dirty="0" err="1">
                <a:solidFill>
                  <a:schemeClr val="dk1"/>
                </a:solidFill>
                <a:latin typeface="Arial" panose="020B0604020202020204" pitchFamily="34" charset="0"/>
                <a:cs typeface="Arial" panose="020B0604020202020204" pitchFamily="34" charset="0"/>
              </a:rPr>
              <a:t>Caroti</a:t>
            </a:r>
            <a:r>
              <a:rPr lang="fr-FR" sz="1800" dirty="0">
                <a:solidFill>
                  <a:schemeClr val="dk1"/>
                </a:solidFill>
                <a:latin typeface="Arial" panose="020B0604020202020204" pitchFamily="34" charset="0"/>
                <a:cs typeface="Arial" panose="020B0604020202020204" pitchFamily="34" charset="0"/>
              </a:rPr>
              <a:t> et al., 2022; </a:t>
            </a:r>
            <a:r>
              <a:rPr lang="fr-FR" sz="1800" dirty="0" err="1">
                <a:solidFill>
                  <a:schemeClr val="dk1"/>
                </a:solidFill>
                <a:latin typeface="Arial" panose="020B0604020202020204" pitchFamily="34" charset="0"/>
                <a:cs typeface="Arial" panose="020B0604020202020204" pitchFamily="34" charset="0"/>
              </a:rPr>
              <a:t>Schmaltz</a:t>
            </a:r>
            <a:r>
              <a:rPr lang="fr-FR" sz="1800" dirty="0">
                <a:solidFill>
                  <a:schemeClr val="dk1"/>
                </a:solidFill>
                <a:latin typeface="Arial" panose="020B0604020202020204" pitchFamily="34" charset="0"/>
                <a:cs typeface="Arial" panose="020B0604020202020204" pitchFamily="34" charset="0"/>
              </a:rPr>
              <a:t> &amp; </a:t>
            </a:r>
            <a:r>
              <a:rPr lang="fr-FR" sz="1800" dirty="0" err="1">
                <a:solidFill>
                  <a:schemeClr val="dk1"/>
                </a:solidFill>
                <a:latin typeface="Arial" panose="020B0604020202020204" pitchFamily="34" charset="0"/>
                <a:cs typeface="Arial" panose="020B0604020202020204" pitchFamily="34" charset="0"/>
              </a:rPr>
              <a:t>Lilenfeld</a:t>
            </a:r>
            <a:r>
              <a:rPr lang="fr-FR" sz="1800" dirty="0">
                <a:solidFill>
                  <a:schemeClr val="dk1"/>
                </a:solidFill>
                <a:latin typeface="Arial" panose="020B0604020202020204" pitchFamily="34" charset="0"/>
                <a:cs typeface="Arial" panose="020B0604020202020204" pitchFamily="34" charset="0"/>
              </a:rPr>
              <a:t>, 2014; </a:t>
            </a:r>
            <a:r>
              <a:rPr lang="fr-FR" sz="1800" dirty="0" err="1">
                <a:solidFill>
                  <a:schemeClr val="dk1"/>
                </a:solidFill>
                <a:latin typeface="Arial" panose="020B0604020202020204" pitchFamily="34" charset="0"/>
                <a:cs typeface="Arial" panose="020B0604020202020204" pitchFamily="34" charset="0"/>
              </a:rPr>
              <a:t>Swire</a:t>
            </a:r>
            <a:r>
              <a:rPr lang="fr-FR" sz="1800" dirty="0">
                <a:solidFill>
                  <a:schemeClr val="dk1"/>
                </a:solidFill>
                <a:latin typeface="Arial" panose="020B0604020202020204" pitchFamily="34" charset="0"/>
                <a:cs typeface="Arial" panose="020B0604020202020204" pitchFamily="34" charset="0"/>
              </a:rPr>
              <a:t> &amp; </a:t>
            </a:r>
            <a:r>
              <a:rPr lang="fr-FR" sz="1800" dirty="0" err="1">
                <a:solidFill>
                  <a:schemeClr val="dk1"/>
                </a:solidFill>
                <a:latin typeface="Arial" panose="020B0604020202020204" pitchFamily="34" charset="0"/>
                <a:cs typeface="Arial" panose="020B0604020202020204" pitchFamily="34" charset="0"/>
              </a:rPr>
              <a:t>Ecker</a:t>
            </a:r>
            <a:r>
              <a:rPr lang="fr-FR" sz="1800" dirty="0">
                <a:solidFill>
                  <a:schemeClr val="dk1"/>
                </a:solidFill>
                <a:latin typeface="Arial" panose="020B0604020202020204" pitchFamily="34" charset="0"/>
                <a:cs typeface="Arial" panose="020B0604020202020204" pitchFamily="34" charset="0"/>
              </a:rPr>
              <a:t>, 2018)</a:t>
            </a:r>
            <a:endParaRPr lang="fr-FR" dirty="0">
              <a:solidFill>
                <a:schemeClr val="dk1"/>
              </a:solidFill>
              <a:latin typeface="Arial" panose="020B0604020202020204" pitchFamily="34" charset="0"/>
              <a:cs typeface="Arial" panose="020B0604020202020204" pitchFamily="34" charset="0"/>
            </a:endParaRPr>
          </a:p>
          <a:p>
            <a:pPr marL="457200" lvl="0" indent="-457200" algn="l" rtl="0">
              <a:lnSpc>
                <a:spcPct val="100000"/>
              </a:lnSpc>
              <a:spcBef>
                <a:spcPts val="1000"/>
              </a:spcBef>
              <a:spcAft>
                <a:spcPts val="0"/>
              </a:spcAft>
              <a:buClr>
                <a:schemeClr val="accent6"/>
              </a:buClr>
              <a:buSzPts val="1800"/>
              <a:buFont typeface="+mj-lt"/>
              <a:buAutoNum type="arabicPeriod"/>
            </a:pPr>
            <a:r>
              <a:rPr lang="fr-FR" dirty="0">
                <a:solidFill>
                  <a:schemeClr val="dk1"/>
                </a:solidFill>
                <a:latin typeface="Arial" panose="020B0604020202020204" pitchFamily="34" charset="0"/>
                <a:cs typeface="Arial" panose="020B0604020202020204" pitchFamily="34" charset="0"/>
              </a:rPr>
              <a:t>Développer une pensée analytique prévient l’adhésion aux fausses croyances (ex: TC)</a:t>
            </a:r>
          </a:p>
          <a:p>
            <a:pPr marL="0" lvl="0" indent="0" algn="l" rtl="0">
              <a:lnSpc>
                <a:spcPct val="100000"/>
              </a:lnSpc>
              <a:spcBef>
                <a:spcPts val="1000"/>
              </a:spcBef>
              <a:spcAft>
                <a:spcPts val="0"/>
              </a:spcAft>
              <a:buClr>
                <a:schemeClr val="accent6"/>
              </a:buClr>
              <a:buSzPts val="1800"/>
              <a:buNone/>
            </a:pPr>
            <a:r>
              <a:rPr lang="fr-FR" sz="1800" dirty="0">
                <a:solidFill>
                  <a:schemeClr val="dk1"/>
                </a:solidFill>
                <a:latin typeface="Arial" panose="020B0604020202020204" pitchFamily="34" charset="0"/>
                <a:cs typeface="Arial" panose="020B0604020202020204" pitchFamily="34" charset="0"/>
              </a:rPr>
              <a:t>(Adam-</a:t>
            </a:r>
            <a:r>
              <a:rPr lang="fr-FR" sz="1800" dirty="0" err="1">
                <a:solidFill>
                  <a:schemeClr val="dk1"/>
                </a:solidFill>
                <a:latin typeface="Arial" panose="020B0604020202020204" pitchFamily="34" charset="0"/>
                <a:cs typeface="Arial" panose="020B0604020202020204" pitchFamily="34" charset="0"/>
              </a:rPr>
              <a:t>Troian</a:t>
            </a:r>
            <a:r>
              <a:rPr lang="fr-FR" sz="1800" dirty="0">
                <a:solidFill>
                  <a:schemeClr val="dk1"/>
                </a:solidFill>
                <a:latin typeface="Arial" panose="020B0604020202020204" pitchFamily="34" charset="0"/>
                <a:cs typeface="Arial" panose="020B0604020202020204" pitchFamily="34" charset="0"/>
              </a:rPr>
              <a:t> et al., 2019; </a:t>
            </a:r>
            <a:r>
              <a:rPr lang="fr-FR" sz="1800" dirty="0" err="1">
                <a:solidFill>
                  <a:schemeClr val="dk1"/>
                </a:solidFill>
                <a:latin typeface="Arial" panose="020B0604020202020204" pitchFamily="34" charset="0"/>
                <a:cs typeface="Arial" panose="020B0604020202020204" pitchFamily="34" charset="0"/>
              </a:rPr>
              <a:t>Ståhl</a:t>
            </a:r>
            <a:r>
              <a:rPr lang="fr-FR" sz="1800" dirty="0">
                <a:solidFill>
                  <a:schemeClr val="dk1"/>
                </a:solidFill>
                <a:latin typeface="Arial" panose="020B0604020202020204" pitchFamily="34" charset="0"/>
                <a:cs typeface="Arial" panose="020B0604020202020204" pitchFamily="34" charset="0"/>
              </a:rPr>
              <a:t> &amp; van </a:t>
            </a:r>
            <a:r>
              <a:rPr lang="fr-FR" sz="1800" dirty="0" err="1">
                <a:solidFill>
                  <a:schemeClr val="dk1"/>
                </a:solidFill>
                <a:latin typeface="Arial" panose="020B0604020202020204" pitchFamily="34" charset="0"/>
                <a:cs typeface="Arial" panose="020B0604020202020204" pitchFamily="34" charset="0"/>
              </a:rPr>
              <a:t>Prooijen</a:t>
            </a:r>
            <a:r>
              <a:rPr lang="fr-FR" sz="1800" dirty="0">
                <a:solidFill>
                  <a:schemeClr val="dk1"/>
                </a:solidFill>
                <a:latin typeface="Arial" panose="020B0604020202020204" pitchFamily="34" charset="0"/>
                <a:cs typeface="Arial" panose="020B0604020202020204" pitchFamily="34" charset="0"/>
              </a:rPr>
              <a:t>, 2018; Swami et al., 2014; van der Wal et al., 2018; van </a:t>
            </a:r>
            <a:r>
              <a:rPr lang="fr-FR" sz="1800" dirty="0" err="1">
                <a:solidFill>
                  <a:schemeClr val="dk1"/>
                </a:solidFill>
                <a:latin typeface="Arial" panose="020B0604020202020204" pitchFamily="34" charset="0"/>
                <a:cs typeface="Arial" panose="020B0604020202020204" pitchFamily="34" charset="0"/>
              </a:rPr>
              <a:t>Prooijen</a:t>
            </a:r>
            <a:r>
              <a:rPr lang="fr-FR" sz="1800" dirty="0">
                <a:solidFill>
                  <a:schemeClr val="dk1"/>
                </a:solidFill>
                <a:latin typeface="Arial" panose="020B0604020202020204" pitchFamily="34" charset="0"/>
                <a:cs typeface="Arial" panose="020B0604020202020204" pitchFamily="34" charset="0"/>
              </a:rPr>
              <a:t>, 2017; Wagner-</a:t>
            </a:r>
            <a:r>
              <a:rPr lang="fr-FR" sz="1800" dirty="0" err="1">
                <a:solidFill>
                  <a:schemeClr val="dk1"/>
                </a:solidFill>
                <a:latin typeface="Arial" panose="020B0604020202020204" pitchFamily="34" charset="0"/>
                <a:cs typeface="Arial" panose="020B0604020202020204" pitchFamily="34" charset="0"/>
              </a:rPr>
              <a:t>Egger</a:t>
            </a:r>
            <a:r>
              <a:rPr lang="fr-FR" sz="1800" dirty="0">
                <a:solidFill>
                  <a:schemeClr val="dk1"/>
                </a:solidFill>
                <a:latin typeface="Arial" panose="020B0604020202020204" pitchFamily="34" charset="0"/>
                <a:cs typeface="Arial" panose="020B0604020202020204" pitchFamily="34" charset="0"/>
              </a:rPr>
              <a:t> et al., 2018)</a:t>
            </a:r>
            <a:endParaRPr sz="1800" dirty="0">
              <a:solidFill>
                <a:schemeClr val="dk1"/>
              </a:solidFill>
              <a:latin typeface="Arial" panose="020B0604020202020204" pitchFamily="34" charset="0"/>
              <a:cs typeface="Arial" panose="020B0604020202020204" pitchFamily="34" charset="0"/>
            </a:endParaRPr>
          </a:p>
        </p:txBody>
      </p:sp>
      <p:sp>
        <p:nvSpPr>
          <p:cNvPr id="135" name="Google Shape;135;g11e6b6ef163_0_46"/>
          <p:cNvSpPr txBox="1"/>
          <p:nvPr/>
        </p:nvSpPr>
        <p:spPr>
          <a:xfrm>
            <a:off x="8181245" y="5374282"/>
            <a:ext cx="3649200" cy="1015800"/>
          </a:xfrm>
          <a:prstGeom prst="rect">
            <a:avLst/>
          </a:prstGeom>
          <a:noFill/>
          <a:ln>
            <a:noFill/>
          </a:ln>
        </p:spPr>
        <p:txBody>
          <a:bodyPr spcFirstLastPara="1" wrap="square" lIns="91425" tIns="91425" rIns="91425" bIns="91425" anchor="t" anchorCtr="0">
            <a:spAutoFit/>
          </a:bodyPr>
          <a:lstStyle/>
          <a:p>
            <a:pPr marL="457200" lvl="0" indent="-342900" algn="ctr" rtl="0">
              <a:spcBef>
                <a:spcPts val="0"/>
              </a:spcBef>
              <a:spcAft>
                <a:spcPts val="0"/>
              </a:spcAft>
              <a:buClr>
                <a:schemeClr val="accent4"/>
              </a:buClr>
              <a:buSzPts val="1800"/>
              <a:buFont typeface="Gill Sans"/>
              <a:buChar char="-"/>
            </a:pPr>
            <a:r>
              <a:rPr lang="fr-FR" sz="1800" dirty="0">
                <a:solidFill>
                  <a:schemeClr val="accent4"/>
                </a:solidFill>
                <a:latin typeface="Gill Sans"/>
                <a:ea typeface="Gill Sans"/>
                <a:cs typeface="Gill Sans"/>
                <a:sym typeface="Gill Sans"/>
              </a:rPr>
              <a:t>Double aveugle</a:t>
            </a:r>
            <a:endParaRPr sz="1800" dirty="0">
              <a:solidFill>
                <a:schemeClr val="accent4"/>
              </a:solidFill>
              <a:latin typeface="Gill Sans"/>
              <a:ea typeface="Gill Sans"/>
              <a:cs typeface="Gill Sans"/>
              <a:sym typeface="Gill Sans"/>
            </a:endParaRPr>
          </a:p>
          <a:p>
            <a:pPr marL="457200" lvl="0" indent="-342900" algn="ctr" rtl="0">
              <a:spcBef>
                <a:spcPts val="0"/>
              </a:spcBef>
              <a:spcAft>
                <a:spcPts val="0"/>
              </a:spcAft>
              <a:buClr>
                <a:schemeClr val="accent4"/>
              </a:buClr>
              <a:buSzPts val="1800"/>
              <a:buFont typeface="Gill Sans"/>
              <a:buChar char="-"/>
            </a:pPr>
            <a:r>
              <a:rPr lang="fr-FR" sz="1800" dirty="0">
                <a:solidFill>
                  <a:schemeClr val="accent4"/>
                </a:solidFill>
                <a:latin typeface="Gill Sans"/>
                <a:ea typeface="Gill Sans"/>
                <a:cs typeface="Gill Sans"/>
                <a:sym typeface="Gill Sans"/>
              </a:rPr>
              <a:t>Groupe contrôle </a:t>
            </a:r>
            <a:endParaRPr sz="1800" dirty="0">
              <a:solidFill>
                <a:schemeClr val="accent4"/>
              </a:solidFill>
              <a:latin typeface="Gill Sans"/>
              <a:ea typeface="Gill Sans"/>
              <a:cs typeface="Gill Sans"/>
              <a:sym typeface="Gill Sans"/>
            </a:endParaRPr>
          </a:p>
          <a:p>
            <a:pPr marL="457200" lvl="0" indent="-342900" algn="ctr" rtl="0">
              <a:spcBef>
                <a:spcPts val="0"/>
              </a:spcBef>
              <a:spcAft>
                <a:spcPts val="0"/>
              </a:spcAft>
              <a:buClr>
                <a:schemeClr val="accent4"/>
              </a:buClr>
              <a:buSzPts val="1800"/>
              <a:buFont typeface="Gill Sans"/>
              <a:buChar char="-"/>
            </a:pPr>
            <a:r>
              <a:rPr lang="fr-FR" sz="1800" dirty="0">
                <a:solidFill>
                  <a:schemeClr val="accent4"/>
                </a:solidFill>
                <a:latin typeface="Gill Sans"/>
                <a:ea typeface="Gill Sans"/>
                <a:cs typeface="Gill Sans"/>
                <a:sym typeface="Gill Sans"/>
              </a:rPr>
              <a:t>Randomisation des participants</a:t>
            </a:r>
            <a:endParaRPr sz="1800" dirty="0">
              <a:solidFill>
                <a:schemeClr val="accent4"/>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a:spLocks noGrp="1"/>
          </p:cNvSpPr>
          <p:nvPr>
            <p:ph type="title"/>
          </p:nvPr>
        </p:nvSpPr>
        <p:spPr>
          <a:xfrm>
            <a:off x="995119" y="751358"/>
            <a:ext cx="7729728" cy="1188720"/>
          </a:xfrm>
          <a:prstGeom prst="rect">
            <a:avLst/>
          </a:prstGeom>
        </p:spPr>
        <p:txBody>
          <a:bodyPr vert="horz" lIns="91440" tIns="45720" rIns="91440" bIns="45720" rtlCol="0" anchor="ctr">
            <a:normAutofit/>
          </a:bodyPr>
          <a:lstStyle/>
          <a:p>
            <a:r>
              <a:rPr lang="fr-FR" dirty="0"/>
              <a:t>ÉTUDES IMPACT : Méthode</a:t>
            </a:r>
            <a:endParaRPr dirty="0"/>
          </a:p>
        </p:txBody>
      </p:sp>
      <p:sp>
        <p:nvSpPr>
          <p:cNvPr id="167" name="Google Shape;167;p3"/>
          <p:cNvSpPr txBox="1">
            <a:spLocks noGrp="1"/>
          </p:cNvSpPr>
          <p:nvPr>
            <p:ph type="body" idx="1"/>
          </p:nvPr>
        </p:nvSpPr>
        <p:spPr>
          <a:xfrm>
            <a:off x="4810541" y="3491948"/>
            <a:ext cx="3472068" cy="2063000"/>
          </a:xfrm>
          <a:prstGeom prst="rect">
            <a:avLst/>
          </a:prstGeom>
          <a:noFill/>
          <a:ln w="9525" cap="flat" cmpd="sng">
            <a:solidFill>
              <a:srgbClr val="6B8890"/>
            </a:solidFill>
            <a:prstDash val="solid"/>
            <a:round/>
            <a:headEnd type="none" w="sm" len="sm"/>
            <a:tailEnd type="none" w="sm" len="sm"/>
          </a:ln>
        </p:spPr>
        <p:txBody>
          <a:bodyPr spcFirstLastPara="1" vert="horz" wrap="square" lIns="91425" tIns="45700" rIns="91425" bIns="45700" rtlCol="0" anchor="t" anchorCtr="0">
            <a:normAutofit fontScale="77500" lnSpcReduction="20000"/>
          </a:bodyPr>
          <a:lstStyle/>
          <a:p>
            <a:pPr marL="34227" indent="0">
              <a:lnSpc>
                <a:spcPct val="100000"/>
              </a:lnSpc>
              <a:spcBef>
                <a:spcPts val="1000"/>
              </a:spcBef>
              <a:spcAft>
                <a:spcPts val="0"/>
              </a:spcAft>
              <a:buNone/>
            </a:pPr>
            <a:r>
              <a:rPr lang="fr-FR" sz="2300" b="1" dirty="0">
                <a:latin typeface="Arial" panose="020B0604020202020204" pitchFamily="34" charset="0"/>
                <a:cs typeface="Arial" panose="020B0604020202020204" pitchFamily="34" charset="0"/>
              </a:rPr>
              <a:t>Dispositifs évalués : </a:t>
            </a:r>
            <a:endParaRPr sz="2300" b="1" dirty="0">
              <a:latin typeface="Arial" panose="020B0604020202020204" pitchFamily="34" charset="0"/>
              <a:cs typeface="Arial" panose="020B0604020202020204" pitchFamily="34" charset="0"/>
            </a:endParaRPr>
          </a:p>
          <a:p>
            <a:pPr marL="319977" indent="-285750">
              <a:lnSpc>
                <a:spcPct val="100000"/>
              </a:lnSpc>
              <a:spcBef>
                <a:spcPts val="1000"/>
              </a:spcBef>
              <a:spcAft>
                <a:spcPts val="0"/>
              </a:spcAft>
              <a:buFontTx/>
              <a:buChar char="-"/>
            </a:pPr>
            <a:r>
              <a:rPr lang="fr-FR" sz="2300" dirty="0">
                <a:latin typeface="Arial" panose="020B0604020202020204" pitchFamily="34" charset="0"/>
                <a:cs typeface="Arial" panose="020B0604020202020204" pitchFamily="34" charset="0"/>
              </a:rPr>
              <a:t>Formations “EC, sciences et société” et “EC pour lutter contre la désinformation” (Académie Aix-Marseille)</a:t>
            </a:r>
          </a:p>
          <a:p>
            <a:pPr marL="319977" indent="-285750">
              <a:lnSpc>
                <a:spcPct val="100000"/>
              </a:lnSpc>
              <a:spcBef>
                <a:spcPts val="1000"/>
              </a:spcBef>
              <a:spcAft>
                <a:spcPts val="0"/>
              </a:spcAft>
              <a:buFontTx/>
              <a:buChar char="-"/>
            </a:pPr>
            <a:r>
              <a:rPr lang="fr-FR" sz="2300" dirty="0">
                <a:latin typeface="Arial" panose="020B0604020202020204" pitchFamily="34" charset="0"/>
                <a:cs typeface="Arial" panose="020B0604020202020204" pitchFamily="34" charset="0"/>
              </a:rPr>
              <a:t>Webinaire Canopé “EC et démarche scientifique”</a:t>
            </a:r>
          </a:p>
        </p:txBody>
      </p:sp>
      <p:sp>
        <p:nvSpPr>
          <p:cNvPr id="169" name="Google Shape;169;p3"/>
          <p:cNvSpPr/>
          <p:nvPr/>
        </p:nvSpPr>
        <p:spPr>
          <a:xfrm>
            <a:off x="1797270" y="1230043"/>
            <a:ext cx="9989032" cy="2848947"/>
          </a:xfrm>
          <a:prstGeom prst="rightArrow">
            <a:avLst>
              <a:gd name="adj1" fmla="val 50000"/>
              <a:gd name="adj2" fmla="val 50000"/>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3"/>
          <p:cNvSpPr/>
          <p:nvPr/>
        </p:nvSpPr>
        <p:spPr>
          <a:xfrm>
            <a:off x="2067584" y="2084727"/>
            <a:ext cx="2896506" cy="1139578"/>
          </a:xfrm>
          <a:prstGeom prst="roundRect">
            <a:avLst>
              <a:gd name="adj" fmla="val 16667"/>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txBox="1"/>
          <p:nvPr/>
        </p:nvSpPr>
        <p:spPr>
          <a:xfrm>
            <a:off x="2067584" y="2084727"/>
            <a:ext cx="2896506" cy="1139578"/>
          </a:xfrm>
          <a:prstGeom prst="rect">
            <a:avLst/>
          </a:prstGeom>
          <a:solidFill>
            <a:schemeClr val="bg1"/>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spcFirstLastPara="1" wrap="square" lIns="95250" tIns="95250" rIns="95250" bIns="95250" anchor="ctr" anchorCtr="0">
            <a:noAutofit/>
          </a:bodyPr>
          <a:lstStyle/>
          <a:p>
            <a:pPr marL="0" marR="0" lvl="0" indent="0" algn="ctr" rtl="0">
              <a:lnSpc>
                <a:spcPct val="90000"/>
              </a:lnSpc>
              <a:spcBef>
                <a:spcPts val="0"/>
              </a:spcBef>
              <a:spcAft>
                <a:spcPts val="0"/>
              </a:spcAft>
              <a:buNone/>
            </a:pPr>
            <a:r>
              <a:rPr lang="fr-FR" sz="2400" b="0" i="0" u="none" strike="noStrike" cap="none">
                <a:solidFill>
                  <a:schemeClr val="tx1"/>
                </a:solidFill>
                <a:latin typeface="Arial" panose="020B0604020202020204" pitchFamily="34" charset="0"/>
                <a:ea typeface="Gill Sans"/>
                <a:cs typeface="Arial" panose="020B0604020202020204" pitchFamily="34" charset="0"/>
                <a:sym typeface="Gill Sans"/>
              </a:rPr>
              <a:t> Mesures pré-interventions</a:t>
            </a:r>
            <a:endParaRPr sz="2400" b="0" i="0" u="none" strike="noStrike" cap="none">
              <a:solidFill>
                <a:schemeClr val="tx1"/>
              </a:solidFill>
              <a:latin typeface="Arial" panose="020B0604020202020204" pitchFamily="34" charset="0"/>
              <a:ea typeface="Gill Sans"/>
              <a:cs typeface="Arial" panose="020B0604020202020204" pitchFamily="34" charset="0"/>
              <a:sym typeface="Gill Sans"/>
            </a:endParaRPr>
          </a:p>
        </p:txBody>
      </p:sp>
      <p:sp>
        <p:nvSpPr>
          <p:cNvPr id="172" name="Google Shape;172;p3"/>
          <p:cNvSpPr/>
          <p:nvPr/>
        </p:nvSpPr>
        <p:spPr>
          <a:xfrm>
            <a:off x="5109092" y="2084727"/>
            <a:ext cx="2896506" cy="1139578"/>
          </a:xfrm>
          <a:prstGeom prst="roundRect">
            <a:avLst>
              <a:gd name="adj" fmla="val 16667"/>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txBox="1"/>
          <p:nvPr/>
        </p:nvSpPr>
        <p:spPr>
          <a:xfrm>
            <a:off x="5109092" y="2084727"/>
            <a:ext cx="2896506" cy="1139578"/>
          </a:xfrm>
          <a:prstGeom prst="rect">
            <a:avLst/>
          </a:prstGeom>
          <a:solidFill>
            <a:schemeClr val="bg1"/>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spcFirstLastPara="1" wrap="square" lIns="95250" tIns="95250" rIns="95250" bIns="95250" anchor="ctr" anchorCtr="0">
            <a:noAutofit/>
          </a:bodyPr>
          <a:lstStyle>
            <a:defPPr>
              <a:defRPr lang="en-US"/>
            </a:defPPr>
            <a:lvl1pPr marR="0" lvl="0" indent="0" algn="ctr">
              <a:lnSpc>
                <a:spcPct val="90000"/>
              </a:lnSpc>
              <a:spcBef>
                <a:spcPts val="0"/>
              </a:spcBef>
              <a:spcAft>
                <a:spcPts val="0"/>
              </a:spcAft>
              <a:buNone/>
              <a:defRPr sz="2400" b="0" i="0" u="none" strike="noStrike" cap="none">
                <a:solidFill>
                  <a:schemeClr val="tx1"/>
                </a:solidFill>
                <a:latin typeface="Arial" panose="020B0604020202020204" pitchFamily="34" charset="0"/>
                <a:ea typeface="Gill Sans"/>
                <a:cs typeface="Arial" panose="020B0604020202020204" pitchFamily="34" charset="0"/>
              </a:defRPr>
            </a:lvl1pPr>
          </a:lstStyle>
          <a:p>
            <a:r>
              <a:rPr lang="fr-FR">
                <a:sym typeface="Gill Sans"/>
              </a:rPr>
              <a:t> Formations/ateliers</a:t>
            </a:r>
            <a:endParaRPr>
              <a:sym typeface="Gill Sans"/>
            </a:endParaRPr>
          </a:p>
        </p:txBody>
      </p:sp>
      <p:sp>
        <p:nvSpPr>
          <p:cNvPr id="174" name="Google Shape;174;p3"/>
          <p:cNvSpPr/>
          <p:nvPr/>
        </p:nvSpPr>
        <p:spPr>
          <a:xfrm>
            <a:off x="8150600" y="2084727"/>
            <a:ext cx="2896506" cy="1139578"/>
          </a:xfrm>
          <a:prstGeom prst="roundRect">
            <a:avLst>
              <a:gd name="adj" fmla="val 16667"/>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txBox="1"/>
          <p:nvPr/>
        </p:nvSpPr>
        <p:spPr>
          <a:xfrm>
            <a:off x="8150600" y="2084727"/>
            <a:ext cx="2896506" cy="1139578"/>
          </a:xfrm>
          <a:prstGeom prst="rect">
            <a:avLst/>
          </a:prstGeom>
          <a:solidFill>
            <a:schemeClr val="bg1"/>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spcFirstLastPara="1" wrap="square" lIns="95250" tIns="95250" rIns="95250" bIns="95250" anchor="ctr" anchorCtr="0">
            <a:noAutofit/>
          </a:bodyPr>
          <a:lstStyle>
            <a:defPPr>
              <a:defRPr lang="en-US"/>
            </a:defPPr>
            <a:lvl1pPr marR="0" lvl="0" indent="0" algn="ctr">
              <a:lnSpc>
                <a:spcPct val="90000"/>
              </a:lnSpc>
              <a:spcBef>
                <a:spcPts val="0"/>
              </a:spcBef>
              <a:spcAft>
                <a:spcPts val="0"/>
              </a:spcAft>
              <a:buNone/>
              <a:defRPr sz="2400" b="0" i="0" u="none" strike="noStrike" cap="none">
                <a:solidFill>
                  <a:schemeClr val="tx1"/>
                </a:solidFill>
                <a:latin typeface="Arial" panose="020B0604020202020204" pitchFamily="34" charset="0"/>
                <a:ea typeface="Gill Sans"/>
                <a:cs typeface="Arial" panose="020B0604020202020204" pitchFamily="34" charset="0"/>
              </a:defRPr>
            </a:lvl1pPr>
          </a:lstStyle>
          <a:p>
            <a:r>
              <a:rPr lang="fr-FR" dirty="0">
                <a:sym typeface="Gill Sans"/>
              </a:rPr>
              <a:t> Mesures post-interventions</a:t>
            </a:r>
            <a:endParaRPr dirty="0">
              <a:sym typeface="Gill Sans"/>
            </a:endParaRPr>
          </a:p>
        </p:txBody>
      </p:sp>
      <p:sp>
        <p:nvSpPr>
          <p:cNvPr id="176" name="Google Shape;176;p3"/>
          <p:cNvSpPr txBox="1"/>
          <p:nvPr/>
        </p:nvSpPr>
        <p:spPr>
          <a:xfrm>
            <a:off x="839859" y="4174751"/>
            <a:ext cx="3864663" cy="1231066"/>
          </a:xfrm>
          <a:prstGeom prst="rect">
            <a:avLst/>
          </a:prstGeom>
          <a:solidFill>
            <a:schemeClr val="bg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r>
              <a:rPr lang="fr-FR" b="1" dirty="0">
                <a:solidFill>
                  <a:srgbClr val="262626"/>
                </a:solidFill>
                <a:latin typeface="Arial" panose="020B0604020202020204" pitchFamily="34" charset="0"/>
                <a:cs typeface="Arial" panose="020B0604020202020204" pitchFamily="34" charset="0"/>
                <a:sym typeface="Gill Sans"/>
              </a:rPr>
              <a:t>Variables</a:t>
            </a:r>
            <a:r>
              <a:rPr lang="fr-FR" sz="1400" b="1" i="0" u="none" strike="noStrike" cap="none" dirty="0">
                <a:solidFill>
                  <a:srgbClr val="262626"/>
                </a:solidFill>
                <a:latin typeface="Arial" panose="020B0604020202020204" pitchFamily="34" charset="0"/>
                <a:ea typeface="Gill Sans"/>
                <a:cs typeface="Arial" panose="020B0604020202020204" pitchFamily="34" charset="0"/>
                <a:sym typeface="Gill Sans"/>
              </a:rPr>
              <a:t> </a:t>
            </a:r>
            <a:r>
              <a:rPr lang="fr-FR" b="1" dirty="0">
                <a:solidFill>
                  <a:srgbClr val="262626"/>
                </a:solidFill>
                <a:latin typeface="Arial" panose="020B0604020202020204" pitchFamily="34" charset="0"/>
                <a:ea typeface="Gill Sans"/>
                <a:cs typeface="Arial" panose="020B0604020202020204" pitchFamily="34" charset="0"/>
                <a:sym typeface="Gill Sans"/>
              </a:rPr>
              <a:t>psychologiques </a:t>
            </a:r>
          </a:p>
          <a:p>
            <a:r>
              <a:rPr lang="fr-FR" sz="1400" b="0" i="0" u="none" strike="noStrike" cap="none" dirty="0">
                <a:solidFill>
                  <a:srgbClr val="262626"/>
                </a:solidFill>
                <a:latin typeface="Arial" panose="020B0604020202020204" pitchFamily="34" charset="0"/>
                <a:ea typeface="Gill Sans"/>
                <a:cs typeface="Arial" panose="020B0604020202020204" pitchFamily="34" charset="0"/>
                <a:sym typeface="Gill Sans"/>
              </a:rPr>
              <a:t>(mentalité conspirationnistes, humilité intellectuelle, fausses croyances, </a:t>
            </a:r>
            <a:r>
              <a:rPr lang="fr-FR" sz="1400" b="0" i="0" u="none" strike="noStrike" cap="none" dirty="0" err="1">
                <a:solidFill>
                  <a:srgbClr val="262626"/>
                </a:solidFill>
                <a:latin typeface="Arial" panose="020B0604020202020204" pitchFamily="34" charset="0"/>
                <a:ea typeface="Gill Sans"/>
                <a:cs typeface="Arial" panose="020B0604020202020204" pitchFamily="34" charset="0"/>
                <a:sym typeface="Gill Sans"/>
              </a:rPr>
              <a:t>neuromythes</a:t>
            </a:r>
            <a:r>
              <a:rPr lang="fr-FR" sz="1400" b="0" i="0" u="none" strike="noStrike" cap="none" dirty="0">
                <a:solidFill>
                  <a:srgbClr val="262626"/>
                </a:solidFill>
                <a:latin typeface="Arial" panose="020B0604020202020204" pitchFamily="34" charset="0"/>
                <a:ea typeface="Gill Sans"/>
                <a:cs typeface="Arial" panose="020B0604020202020204" pitchFamily="34" charset="0"/>
                <a:sym typeface="Gill Sans"/>
              </a:rPr>
              <a:t>, intentions comportementales, dispositions critiques, etc. ...)</a:t>
            </a:r>
            <a:endParaRPr sz="1400" b="0" i="0" u="none" strike="noStrike" cap="none" dirty="0">
              <a:solidFill>
                <a:schemeClr val="dk1"/>
              </a:solidFill>
              <a:latin typeface="Arial" panose="020B0604020202020204" pitchFamily="34" charset="0"/>
              <a:ea typeface="Gill Sans"/>
              <a:cs typeface="Arial" panose="020B0604020202020204" pitchFamily="34" charset="0"/>
              <a:sym typeface="Gill Sans"/>
            </a:endParaRPr>
          </a:p>
        </p:txBody>
      </p:sp>
      <p:sp>
        <p:nvSpPr>
          <p:cNvPr id="177" name="Google Shape;177;p3"/>
          <p:cNvSpPr/>
          <p:nvPr/>
        </p:nvSpPr>
        <p:spPr>
          <a:xfrm>
            <a:off x="3375887" y="3238334"/>
            <a:ext cx="482081" cy="936417"/>
          </a:xfrm>
          <a:prstGeom prst="downArrow">
            <a:avLst>
              <a:gd name="adj1" fmla="val 50000"/>
              <a:gd name="adj2" fmla="val 50000"/>
            </a:avLst>
          </a:prstGeom>
          <a:solidFill>
            <a:schemeClr val="accent1"/>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panose="020B0604020202020204" pitchFamily="34" charset="0"/>
              <a:ea typeface="Gill Sans"/>
              <a:cs typeface="Arial" panose="020B0604020202020204" pitchFamily="34" charset="0"/>
              <a:sym typeface="Gill Sans"/>
            </a:endParaRPr>
          </a:p>
        </p:txBody>
      </p:sp>
      <p:sp>
        <p:nvSpPr>
          <p:cNvPr id="178" name="Google Shape;178;p3"/>
          <p:cNvSpPr txBox="1"/>
          <p:nvPr/>
        </p:nvSpPr>
        <p:spPr>
          <a:xfrm>
            <a:off x="8819322" y="4859464"/>
            <a:ext cx="3204559" cy="978119"/>
          </a:xfrm>
          <a:prstGeom prst="rect">
            <a:avLst/>
          </a:prstGeom>
          <a:noFill/>
          <a:ln w="9525" cap="flat" cmpd="sng">
            <a:solidFill>
              <a:srgbClr val="6B8890"/>
            </a:solidFill>
            <a:prstDash val="solid"/>
            <a:round/>
            <a:headEnd type="none" w="sm" len="sm"/>
            <a:tailEnd type="none" w="sm" len="sm"/>
          </a:ln>
        </p:spPr>
        <p:txBody>
          <a:bodyPr spcFirstLastPara="1" vert="horz" wrap="square" lIns="91425" tIns="45700" rIns="91425" bIns="45700" rtlCol="0" anchor="t" anchorCtr="0">
            <a:normAutofit fontScale="92500" lnSpcReduction="20000"/>
          </a:bodyPr>
          <a:lstStyle>
            <a:defPPr>
              <a:defRPr lang="en-US"/>
            </a:defPPr>
            <a:lvl1pPr marL="34227" indent="0" defTabSz="914400">
              <a:lnSpc>
                <a:spcPct val="100000"/>
              </a:lnSpc>
              <a:spcBef>
                <a:spcPts val="1000"/>
              </a:spcBef>
              <a:spcAft>
                <a:spcPts val="0"/>
              </a:spcAft>
              <a:buClr>
                <a:schemeClr val="accent2"/>
              </a:buClr>
              <a:buSzPct val="100000"/>
              <a:buFont typeface="Tw Cen MT" panose="020B0602020104020603" pitchFamily="34" charset="0"/>
              <a:buNone/>
              <a:defRPr sz="2300" b="1">
                <a:latin typeface="Arial" panose="020B0604020202020204" pitchFamily="34" charset="0"/>
                <a:cs typeface="Arial" panose="020B0604020202020204" pitchFamily="34" charset="0"/>
              </a:defRPr>
            </a:lvl1pPr>
            <a:lvl2pPr marL="265176" indent="-137160" defTabSz="914400">
              <a:lnSpc>
                <a:spcPct val="90000"/>
              </a:lnSpc>
              <a:spcBef>
                <a:spcPts val="200"/>
              </a:spcBef>
              <a:spcAft>
                <a:spcPts val="400"/>
              </a:spcAft>
              <a:buClr>
                <a:schemeClr val="accent2"/>
              </a:buClr>
              <a:buFont typeface="Wingdings 3" pitchFamily="18" charset="2"/>
              <a:buChar char=""/>
            </a:lvl2pPr>
            <a:lvl3pPr marL="448056" indent="-137160" defTabSz="914400">
              <a:lnSpc>
                <a:spcPct val="90000"/>
              </a:lnSpc>
              <a:spcBef>
                <a:spcPts val="200"/>
              </a:spcBef>
              <a:spcAft>
                <a:spcPts val="400"/>
              </a:spcAft>
              <a:buClr>
                <a:schemeClr val="accent2"/>
              </a:buClr>
              <a:buFont typeface="Wingdings 3" pitchFamily="18" charset="2"/>
              <a:buChar char=""/>
              <a:defRPr sz="1400"/>
            </a:lvl3pPr>
            <a:lvl4pPr marL="594360" indent="-137160" defTabSz="914400">
              <a:lnSpc>
                <a:spcPct val="90000"/>
              </a:lnSpc>
              <a:spcBef>
                <a:spcPts val="200"/>
              </a:spcBef>
              <a:spcAft>
                <a:spcPts val="400"/>
              </a:spcAft>
              <a:buClr>
                <a:schemeClr val="accent2"/>
              </a:buClr>
              <a:buFont typeface="Wingdings 3" pitchFamily="18" charset="2"/>
              <a:buChar char=""/>
              <a:defRPr sz="1400"/>
            </a:lvl4pPr>
            <a:lvl5pPr marL="777240" indent="-137160" defTabSz="914400">
              <a:lnSpc>
                <a:spcPct val="90000"/>
              </a:lnSpc>
              <a:spcBef>
                <a:spcPts val="200"/>
              </a:spcBef>
              <a:spcAft>
                <a:spcPts val="400"/>
              </a:spcAft>
              <a:buClr>
                <a:schemeClr val="accent2"/>
              </a:buClr>
              <a:buFont typeface="Wingdings 3" pitchFamily="18" charset="2"/>
              <a:buChar char=""/>
              <a:defRPr sz="1400"/>
            </a:lvl5pPr>
            <a:lvl6pPr marL="914400" indent="-137160" defTabSz="914400">
              <a:lnSpc>
                <a:spcPct val="90000"/>
              </a:lnSpc>
              <a:spcBef>
                <a:spcPts val="200"/>
              </a:spcBef>
              <a:spcAft>
                <a:spcPts val="400"/>
              </a:spcAft>
              <a:buClr>
                <a:schemeClr val="accent2"/>
              </a:buClr>
              <a:buFont typeface="Wingdings 3" pitchFamily="18" charset="2"/>
              <a:buChar char=""/>
              <a:defRPr sz="1400"/>
            </a:lvl6pPr>
            <a:lvl7pPr marL="1060704" indent="-137160" defTabSz="914400">
              <a:lnSpc>
                <a:spcPct val="90000"/>
              </a:lnSpc>
              <a:spcBef>
                <a:spcPts val="200"/>
              </a:spcBef>
              <a:spcAft>
                <a:spcPts val="400"/>
              </a:spcAft>
              <a:buClr>
                <a:schemeClr val="accent2"/>
              </a:buClr>
              <a:buFont typeface="Wingdings 3" pitchFamily="18" charset="2"/>
              <a:buChar char=""/>
              <a:defRPr sz="1400"/>
            </a:lvl7pPr>
            <a:lvl8pPr marL="1216152" indent="-137160" defTabSz="914400">
              <a:lnSpc>
                <a:spcPct val="90000"/>
              </a:lnSpc>
              <a:spcBef>
                <a:spcPts val="200"/>
              </a:spcBef>
              <a:spcAft>
                <a:spcPts val="400"/>
              </a:spcAft>
              <a:buClr>
                <a:schemeClr val="accent2"/>
              </a:buClr>
              <a:buFont typeface="Wingdings 3" pitchFamily="18" charset="2"/>
              <a:buChar char=""/>
              <a:defRPr sz="1400"/>
            </a:lvl8pPr>
            <a:lvl9pPr marL="1362456" indent="-137160" defTabSz="914400">
              <a:lnSpc>
                <a:spcPct val="90000"/>
              </a:lnSpc>
              <a:spcBef>
                <a:spcPts val="200"/>
              </a:spcBef>
              <a:spcAft>
                <a:spcPts val="400"/>
              </a:spcAft>
              <a:buClr>
                <a:schemeClr val="accent2"/>
              </a:buClr>
              <a:buFont typeface="Wingdings 3" pitchFamily="18" charset="2"/>
              <a:buChar char=""/>
              <a:defRPr sz="1400"/>
            </a:lvl9pPr>
          </a:lstStyle>
          <a:p>
            <a:pPr marL="319977" indent="-285750">
              <a:buFontTx/>
              <a:buChar char="-"/>
            </a:pPr>
            <a:r>
              <a:rPr lang="fr-FR" sz="1800" b="0" dirty="0">
                <a:sym typeface="Gill Sans"/>
              </a:rPr>
              <a:t>immédiates </a:t>
            </a:r>
          </a:p>
          <a:p>
            <a:pPr marL="319977" indent="-285750">
              <a:buFontTx/>
              <a:buChar char="-"/>
            </a:pPr>
            <a:r>
              <a:rPr lang="fr-FR" sz="1800" b="0" dirty="0">
                <a:sym typeface="Gill Sans"/>
              </a:rPr>
              <a:t>à long terme (4 à 6 mois après la formation)</a:t>
            </a:r>
            <a:endParaRPr sz="1800" b="0" dirty="0">
              <a:sym typeface="Gill Sans"/>
            </a:endParaRPr>
          </a:p>
        </p:txBody>
      </p:sp>
      <p:sp>
        <p:nvSpPr>
          <p:cNvPr id="179" name="Google Shape;179;p3"/>
          <p:cNvSpPr/>
          <p:nvPr/>
        </p:nvSpPr>
        <p:spPr>
          <a:xfrm>
            <a:off x="9565020" y="3238335"/>
            <a:ext cx="482081" cy="958700"/>
          </a:xfrm>
          <a:prstGeom prst="downArrow">
            <a:avLst>
              <a:gd name="adj1" fmla="val 50000"/>
              <a:gd name="adj2" fmla="val 50000"/>
            </a:avLst>
          </a:prstGeom>
          <a:solidFill>
            <a:schemeClr val="accent1"/>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Gill Sans"/>
              <a:cs typeface="Arial" panose="020B0604020202020204" pitchFamily="34" charset="0"/>
              <a:sym typeface="Gill Sans"/>
            </a:endParaRPr>
          </a:p>
        </p:txBody>
      </p:sp>
      <p:sp>
        <p:nvSpPr>
          <p:cNvPr id="180" name="Google Shape;180;p3"/>
          <p:cNvSpPr txBox="1"/>
          <p:nvPr/>
        </p:nvSpPr>
        <p:spPr>
          <a:xfrm>
            <a:off x="844059" y="5459086"/>
            <a:ext cx="3860463" cy="800179"/>
          </a:xfrm>
          <a:prstGeom prst="rect">
            <a:avLst/>
          </a:prstGeom>
          <a:solidFill>
            <a:schemeClr val="bg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r>
              <a:rPr lang="fr-FR" b="1" i="0" u="none" strike="noStrike" cap="none" dirty="0">
                <a:solidFill>
                  <a:srgbClr val="262626"/>
                </a:solidFill>
                <a:latin typeface="Arial" panose="020B0604020202020204" pitchFamily="34" charset="0"/>
                <a:ea typeface="Gill Sans"/>
                <a:cs typeface="Arial" panose="020B0604020202020204" pitchFamily="34" charset="0"/>
                <a:sym typeface="Gill Sans"/>
              </a:rPr>
              <a:t>Variables</a:t>
            </a:r>
            <a:r>
              <a:rPr lang="fr-FR" sz="1400" b="1" i="0" u="none" strike="noStrike" cap="none" dirty="0">
                <a:solidFill>
                  <a:srgbClr val="262626"/>
                </a:solidFill>
                <a:latin typeface="Arial" panose="020B0604020202020204" pitchFamily="34" charset="0"/>
                <a:ea typeface="Gill Sans"/>
                <a:cs typeface="Arial" panose="020B0604020202020204" pitchFamily="34" charset="0"/>
                <a:sym typeface="Gill Sans"/>
              </a:rPr>
              <a:t> </a:t>
            </a:r>
            <a:r>
              <a:rPr lang="fr-FR" b="1" dirty="0">
                <a:solidFill>
                  <a:srgbClr val="262626"/>
                </a:solidFill>
                <a:latin typeface="Arial" panose="020B0604020202020204" pitchFamily="34" charset="0"/>
                <a:ea typeface="Gill Sans"/>
                <a:cs typeface="Arial" panose="020B0604020202020204" pitchFamily="34" charset="0"/>
                <a:sym typeface="Gill Sans"/>
              </a:rPr>
              <a:t>comportementales</a:t>
            </a:r>
            <a:r>
              <a:rPr lang="fr-FR" dirty="0">
                <a:solidFill>
                  <a:srgbClr val="262626"/>
                </a:solidFill>
                <a:latin typeface="Arial" panose="020B0604020202020204" pitchFamily="34" charset="0"/>
                <a:ea typeface="Gill Sans"/>
                <a:cs typeface="Arial" panose="020B0604020202020204" pitchFamily="34" charset="0"/>
                <a:sym typeface="Gill Sans"/>
              </a:rPr>
              <a:t> </a:t>
            </a:r>
            <a:r>
              <a:rPr lang="fr-FR" sz="1400" b="0" i="0" u="none" strike="noStrike" cap="none" dirty="0">
                <a:solidFill>
                  <a:srgbClr val="262626"/>
                </a:solidFill>
                <a:latin typeface="Arial" panose="020B0604020202020204" pitchFamily="34" charset="0"/>
                <a:ea typeface="Gill Sans"/>
                <a:cs typeface="Arial" panose="020B0604020202020204" pitchFamily="34" charset="0"/>
                <a:sym typeface="Gill Sans"/>
              </a:rPr>
              <a:t>(comportements passés </a:t>
            </a:r>
            <a:r>
              <a:rPr lang="fr-FR" sz="1400" dirty="0">
                <a:solidFill>
                  <a:srgbClr val="262626"/>
                </a:solidFill>
                <a:latin typeface="Arial" panose="020B0604020202020204" pitchFamily="34" charset="0"/>
                <a:cs typeface="Arial" panose="020B0604020202020204" pitchFamily="34" charset="0"/>
                <a:sym typeface="Gill Sans"/>
              </a:rPr>
              <a:t>vis-à-vis de l’EC, son enseignement et de la formation à l’EC)</a:t>
            </a:r>
            <a:endParaRPr sz="1400" dirty="0">
              <a:solidFill>
                <a:srgbClr val="262626"/>
              </a:solidFill>
              <a:latin typeface="Arial" panose="020B0604020202020204" pitchFamily="34" charset="0"/>
              <a:cs typeface="Arial" panose="020B0604020202020204" pitchFamily="34" charset="0"/>
              <a:sym typeface="Gill Sans"/>
            </a:endParaRPr>
          </a:p>
        </p:txBody>
      </p:sp>
      <p:sp>
        <p:nvSpPr>
          <p:cNvPr id="181" name="Google Shape;181;p3"/>
          <p:cNvSpPr txBox="1"/>
          <p:nvPr/>
        </p:nvSpPr>
        <p:spPr>
          <a:xfrm>
            <a:off x="844059" y="6312534"/>
            <a:ext cx="3860463" cy="369291"/>
          </a:xfrm>
          <a:prstGeom prst="rect">
            <a:avLst/>
          </a:prstGeom>
          <a:solidFill>
            <a:schemeClr val="bg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r>
              <a:rPr lang="fr-FR" b="1" dirty="0">
                <a:solidFill>
                  <a:srgbClr val="262626"/>
                </a:solidFill>
                <a:latin typeface="Arial" panose="020B0604020202020204" pitchFamily="34" charset="0"/>
                <a:ea typeface="Gill Sans"/>
                <a:cs typeface="Arial" panose="020B0604020202020204" pitchFamily="34" charset="0"/>
                <a:sym typeface="Gill Sans"/>
              </a:rPr>
              <a:t>Variabl</a:t>
            </a:r>
            <a:r>
              <a:rPr lang="fr-FR" b="1" i="0" u="none" strike="noStrike" cap="none" dirty="0">
                <a:solidFill>
                  <a:srgbClr val="262626"/>
                </a:solidFill>
                <a:latin typeface="Arial" panose="020B0604020202020204" pitchFamily="34" charset="0"/>
                <a:ea typeface="Gill Sans"/>
                <a:cs typeface="Arial" panose="020B0604020202020204" pitchFamily="34" charset="0"/>
                <a:sym typeface="Gill Sans"/>
              </a:rPr>
              <a:t>es </a:t>
            </a:r>
            <a:r>
              <a:rPr lang="fr-FR" b="1" dirty="0">
                <a:solidFill>
                  <a:srgbClr val="262626"/>
                </a:solidFill>
                <a:latin typeface="Arial" panose="020B0604020202020204" pitchFamily="34" charset="0"/>
                <a:ea typeface="Gill Sans"/>
                <a:cs typeface="Arial" panose="020B0604020202020204" pitchFamily="34" charset="0"/>
                <a:sym typeface="Gill Sans"/>
              </a:rPr>
              <a:t>socio-démographiques </a:t>
            </a:r>
            <a:endParaRPr b="1" i="0" u="none" strike="noStrike" cap="none" dirty="0">
              <a:solidFill>
                <a:schemeClr val="dk1"/>
              </a:solidFill>
              <a:latin typeface="Arial" panose="020B0604020202020204" pitchFamily="34" charset="0"/>
              <a:ea typeface="Gill Sans"/>
              <a:cs typeface="Arial" panose="020B0604020202020204" pitchFamily="34" charset="0"/>
              <a:sym typeface="Gill Sans"/>
            </a:endParaRPr>
          </a:p>
        </p:txBody>
      </p:sp>
      <p:sp>
        <p:nvSpPr>
          <p:cNvPr id="182" name="Google Shape;182;p3"/>
          <p:cNvSpPr txBox="1"/>
          <p:nvPr/>
        </p:nvSpPr>
        <p:spPr>
          <a:xfrm>
            <a:off x="8819322" y="4215416"/>
            <a:ext cx="3204559" cy="646290"/>
          </a:xfrm>
          <a:prstGeom prst="rect">
            <a:avLst/>
          </a:prstGeom>
          <a:solidFill>
            <a:schemeClr val="bg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defPPr>
              <a:defRPr lang="en-US"/>
            </a:defPPr>
            <a:lvl1pPr>
              <a:defRPr b="1">
                <a:solidFill>
                  <a:srgbClr val="262626"/>
                </a:solidFill>
                <a:latin typeface="Arial" panose="020B0604020202020204" pitchFamily="34" charset="0"/>
                <a:cs typeface="Arial" panose="020B0604020202020204" pitchFamily="34" charset="0"/>
              </a:defRPr>
            </a:lvl1pPr>
          </a:lstStyle>
          <a:p>
            <a:r>
              <a:rPr lang="fr-FR" dirty="0">
                <a:sym typeface="Gill Sans"/>
              </a:rPr>
              <a:t>Variables psychologiques et comportementales</a:t>
            </a:r>
            <a:endParaRPr dirty="0">
              <a:sym typeface="Gill Sans"/>
            </a:endParaRPr>
          </a:p>
        </p:txBody>
      </p:sp>
      <p:sp>
        <p:nvSpPr>
          <p:cNvPr id="2" name="Google Shape;167;p3">
            <a:extLst>
              <a:ext uri="{FF2B5EF4-FFF2-40B4-BE49-F238E27FC236}">
                <a16:creationId xmlns:a16="http://schemas.microsoft.com/office/drawing/2014/main" id="{CF255FF7-451D-00D8-20DE-3741D85302AB}"/>
              </a:ext>
            </a:extLst>
          </p:cNvPr>
          <p:cNvSpPr txBox="1">
            <a:spLocks/>
          </p:cNvSpPr>
          <p:nvPr/>
        </p:nvSpPr>
        <p:spPr>
          <a:xfrm>
            <a:off x="4810540" y="5627957"/>
            <a:ext cx="3472068" cy="1053868"/>
          </a:xfrm>
          <a:prstGeom prst="rect">
            <a:avLst/>
          </a:prstGeom>
          <a:noFill/>
          <a:ln w="9525" cap="flat" cmpd="sng">
            <a:solidFill>
              <a:srgbClr val="6B8890"/>
            </a:solidFill>
            <a:prstDash val="solid"/>
            <a:round/>
            <a:headEnd type="none" w="sm" len="sm"/>
            <a:tailEnd type="none" w="sm" len="sm"/>
          </a:ln>
        </p:spPr>
        <p:txBody>
          <a:bodyPr spcFirstLastPara="1" vert="horz" wrap="square" lIns="91425" tIns="45700" rIns="91425" bIns="45700" rtlCol="0" anchor="t" anchorCtr="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319977" indent="-285750">
              <a:lnSpc>
                <a:spcPct val="100000"/>
              </a:lnSpc>
              <a:spcBef>
                <a:spcPts val="1000"/>
              </a:spcBef>
              <a:spcAft>
                <a:spcPts val="0"/>
              </a:spcAft>
              <a:buFontTx/>
              <a:buChar char="-"/>
            </a:pPr>
            <a:r>
              <a:rPr lang="fr-FR" sz="1800" dirty="0">
                <a:latin typeface="Arial" panose="020B0604020202020204" pitchFamily="34" charset="0"/>
                <a:cs typeface="Arial" panose="020B0604020202020204" pitchFamily="34" charset="0"/>
              </a:rPr>
              <a:t>Ateliers EC (Grenoble)  </a:t>
            </a:r>
          </a:p>
          <a:p>
            <a:pPr marL="319977" indent="-285750">
              <a:lnSpc>
                <a:spcPct val="100000"/>
              </a:lnSpc>
              <a:spcBef>
                <a:spcPts val="1000"/>
              </a:spcBef>
              <a:spcAft>
                <a:spcPts val="0"/>
              </a:spcAft>
              <a:buFontTx/>
              <a:buChar char="-"/>
            </a:pPr>
            <a:r>
              <a:rPr lang="fr-FR" sz="1800" dirty="0">
                <a:latin typeface="Arial" panose="020B0604020202020204" pitchFamily="34" charset="0"/>
                <a:cs typeface="Arial" panose="020B0604020202020204" pitchFamily="34" charset="0"/>
              </a:rPr>
              <a:t>Ateliers EC et EMI  (médiathèque d’Aubagne)</a:t>
            </a:r>
          </a:p>
        </p:txBody>
      </p:sp>
      <p:sp>
        <p:nvSpPr>
          <p:cNvPr id="3" name="Rectangle 2">
            <a:extLst>
              <a:ext uri="{FF2B5EF4-FFF2-40B4-BE49-F238E27FC236}">
                <a16:creationId xmlns:a16="http://schemas.microsoft.com/office/drawing/2014/main" id="{9CA58700-BAAF-7804-DA42-F4CFCF0E955C}"/>
              </a:ext>
            </a:extLst>
          </p:cNvPr>
          <p:cNvSpPr/>
          <p:nvPr/>
        </p:nvSpPr>
        <p:spPr>
          <a:xfrm rot="16200000">
            <a:off x="7448367" y="4326864"/>
            <a:ext cx="2062999" cy="387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ENSEIGNANTS</a:t>
            </a:r>
          </a:p>
        </p:txBody>
      </p:sp>
      <p:sp>
        <p:nvSpPr>
          <p:cNvPr id="4" name="Rectangle 3">
            <a:extLst>
              <a:ext uri="{FF2B5EF4-FFF2-40B4-BE49-F238E27FC236}">
                <a16:creationId xmlns:a16="http://schemas.microsoft.com/office/drawing/2014/main" id="{029BDD6A-997F-E06C-5A54-5FE68D23E7BD}"/>
              </a:ext>
            </a:extLst>
          </p:cNvPr>
          <p:cNvSpPr/>
          <p:nvPr/>
        </p:nvSpPr>
        <p:spPr>
          <a:xfrm rot="16200000">
            <a:off x="7952934" y="5961209"/>
            <a:ext cx="1053868" cy="387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ÉLEVES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7">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7">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7">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uiExpand="1" build="p" animBg="1"/>
      <p:bldP spid="176" grpId="0" animBg="1"/>
      <p:bldP spid="177" grpId="0" animBg="1"/>
      <p:bldP spid="178" grpId="0" animBg="1"/>
      <p:bldP spid="179" grpId="0" animBg="1"/>
      <p:bldP spid="180" grpId="0" animBg="1"/>
      <p:bldP spid="181" grpId="0" animBg="1"/>
      <p:bldP spid="182" grpId="0" animBg="1"/>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5DF90-3583-4334-9EE5-ADF061545627}"/>
              </a:ext>
            </a:extLst>
          </p:cNvPr>
          <p:cNvSpPr>
            <a:spLocks noGrp="1"/>
          </p:cNvSpPr>
          <p:nvPr>
            <p:ph type="title"/>
          </p:nvPr>
        </p:nvSpPr>
        <p:spPr/>
        <p:txBody>
          <a:bodyPr vert="horz" lIns="91440" tIns="45720" rIns="91440" bIns="45720" rtlCol="0" anchor="ctr">
            <a:normAutofit/>
          </a:bodyPr>
          <a:lstStyle/>
          <a:p>
            <a:r>
              <a:rPr lang="fr-FR" dirty="0"/>
              <a:t>Etude 1 - PREVALENCE des CROYANCES CHEZ les  ENSEIGNANTS</a:t>
            </a:r>
          </a:p>
        </p:txBody>
      </p:sp>
      <p:sp>
        <p:nvSpPr>
          <p:cNvPr id="3" name="Espace réservé du contenu 2">
            <a:extLst>
              <a:ext uri="{FF2B5EF4-FFF2-40B4-BE49-F238E27FC236}">
                <a16:creationId xmlns:a16="http://schemas.microsoft.com/office/drawing/2014/main" id="{6ACD9873-DBAA-4728-9050-2B3D79CEDB15}"/>
              </a:ext>
            </a:extLst>
          </p:cNvPr>
          <p:cNvSpPr>
            <a:spLocks noGrp="1"/>
          </p:cNvSpPr>
          <p:nvPr>
            <p:ph idx="1"/>
          </p:nvPr>
        </p:nvSpPr>
        <p:spPr>
          <a:xfrm>
            <a:off x="1024128" y="2286000"/>
            <a:ext cx="10869698" cy="4023360"/>
          </a:xfrm>
        </p:spPr>
        <p:txBody>
          <a:bodyPr>
            <a:normAutofit/>
          </a:bodyPr>
          <a:lstStyle/>
          <a:p>
            <a:pPr marL="0" indent="0" algn="just">
              <a:buNone/>
            </a:pPr>
            <a:r>
              <a:rPr lang="fr-FR" sz="2000" dirty="0">
                <a:latin typeface="Arial" panose="020B0604020202020204" pitchFamily="34" charset="0"/>
                <a:cs typeface="Arial" panose="020B0604020202020204" pitchFamily="34" charset="0"/>
              </a:rPr>
              <a:t>PARTICIPANTS - </a:t>
            </a:r>
            <a:r>
              <a:rPr lang="fr-FR" sz="2000" i="1" dirty="0">
                <a:latin typeface="Arial" panose="020B0604020202020204" pitchFamily="34" charset="0"/>
                <a:cs typeface="Arial" panose="020B0604020202020204" pitchFamily="34" charset="0"/>
              </a:rPr>
              <a:t>Formations “EC, sciences et société” et “EC pour lutter contre la désinformation” (Académie Aix-Marseille)</a:t>
            </a:r>
          </a:p>
          <a:p>
            <a:pPr marL="0" indent="0" algn="just">
              <a:buNone/>
            </a:pPr>
            <a:r>
              <a:rPr lang="fr-FR" sz="2000" dirty="0">
                <a:latin typeface="Arial" panose="020B0604020202020204" pitchFamily="34" charset="0"/>
                <a:cs typeface="Arial" panose="020B0604020202020204" pitchFamily="34" charset="0"/>
              </a:rPr>
              <a:t>100 enseignants et personnels d’encadrement de 31 à 65 ans </a:t>
            </a:r>
            <a:r>
              <a:rPr lang="fr-FR" sz="2000" dirty="0">
                <a:effectLst/>
                <a:latin typeface="Arial" panose="020B0604020202020204" pitchFamily="34" charset="0"/>
                <a:ea typeface="Calibri" panose="020F0502020204030204" pitchFamily="34" charset="0"/>
                <a:cs typeface="Arial" panose="020B0604020202020204" pitchFamily="34" charset="0"/>
              </a:rPr>
              <a:t>(M</a:t>
            </a:r>
            <a:r>
              <a:rPr lang="fr-FR" sz="2000" baseline="-25000" dirty="0">
                <a:effectLst/>
                <a:latin typeface="Arial" panose="020B0604020202020204" pitchFamily="34" charset="0"/>
                <a:ea typeface="Calibri" panose="020F0502020204030204" pitchFamily="34" charset="0"/>
                <a:cs typeface="Arial" panose="020B0604020202020204" pitchFamily="34" charset="0"/>
              </a:rPr>
              <a:t>age</a:t>
            </a:r>
            <a:r>
              <a:rPr lang="fr-FR" sz="2000" dirty="0">
                <a:effectLst/>
                <a:latin typeface="Arial" panose="020B0604020202020204" pitchFamily="34" charset="0"/>
                <a:ea typeface="Calibri" panose="020F0502020204030204" pitchFamily="34" charset="0"/>
                <a:cs typeface="Arial" panose="020B0604020202020204" pitchFamily="34" charset="0"/>
              </a:rPr>
              <a:t>= 46.4, </a:t>
            </a:r>
            <a:r>
              <a:rPr lang="fr-FR" sz="2000" dirty="0">
                <a:latin typeface="Arial" panose="020B0604020202020204" pitchFamily="34" charset="0"/>
                <a:ea typeface="Calibri" panose="020F0502020204030204" pitchFamily="34" charset="0"/>
                <a:cs typeface="Arial" panose="020B0604020202020204" pitchFamily="34" charset="0"/>
              </a:rPr>
              <a:t>ET</a:t>
            </a:r>
            <a:r>
              <a:rPr lang="fr-FR" sz="2000" dirty="0">
                <a:effectLst/>
                <a:latin typeface="Arial" panose="020B0604020202020204" pitchFamily="34" charset="0"/>
                <a:ea typeface="Calibri" panose="020F0502020204030204" pitchFamily="34" charset="0"/>
                <a:cs typeface="Arial" panose="020B0604020202020204" pitchFamily="34" charset="0"/>
              </a:rPr>
              <a:t>= 6.83)</a:t>
            </a:r>
            <a:r>
              <a:rPr lang="fr-FR" sz="2000" dirty="0">
                <a:latin typeface="Arial" panose="020B0604020202020204" pitchFamily="34" charset="0"/>
                <a:cs typeface="Arial" panose="020B0604020202020204" pitchFamily="34" charset="0"/>
              </a:rPr>
              <a:t>, </a:t>
            </a:r>
            <a:r>
              <a:rPr lang="fr-FR" sz="2000" dirty="0">
                <a:effectLst/>
                <a:latin typeface="Arial" panose="020B0604020202020204" pitchFamily="34" charset="0"/>
                <a:ea typeface="Calibri" panose="020F0502020204030204" pitchFamily="34" charset="0"/>
                <a:cs typeface="Arial" panose="020B0604020202020204" pitchFamily="34" charset="0"/>
              </a:rPr>
              <a:t>en poste depuis en moyenne 20 ans (ET = 6.67 ; min = 2 ; max = 40) et pour la quasi-totalité titulaire de leur poste (1% contractuels). </a:t>
            </a:r>
          </a:p>
          <a:p>
            <a:pPr marL="0" indent="0" algn="just">
              <a:buNone/>
            </a:pPr>
            <a:endParaRPr lang="fr-FR" sz="20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FC927F32-CE52-8C7E-0230-EFEB396614C2}"/>
              </a:ext>
            </a:extLst>
          </p:cNvPr>
          <p:cNvPicPr>
            <a:picLocks noChangeAspect="1"/>
          </p:cNvPicPr>
          <p:nvPr/>
        </p:nvPicPr>
        <p:blipFill>
          <a:blip r:embed="rId3"/>
          <a:stretch>
            <a:fillRect/>
          </a:stretch>
        </p:blipFill>
        <p:spPr>
          <a:xfrm>
            <a:off x="11039860" y="5659586"/>
            <a:ext cx="1117154" cy="1082856"/>
          </a:xfrm>
          <a:prstGeom prst="rect">
            <a:avLst/>
          </a:prstGeom>
        </p:spPr>
      </p:pic>
      <p:graphicFrame>
        <p:nvGraphicFramePr>
          <p:cNvPr id="7" name="Graphique 6">
            <a:extLst>
              <a:ext uri="{FF2B5EF4-FFF2-40B4-BE49-F238E27FC236}">
                <a16:creationId xmlns:a16="http://schemas.microsoft.com/office/drawing/2014/main" id="{150FBBC1-DA10-7D58-F5E4-CD7DA9DE05D2}"/>
              </a:ext>
            </a:extLst>
          </p:cNvPr>
          <p:cNvGraphicFramePr/>
          <p:nvPr>
            <p:extLst>
              <p:ext uri="{D42A27DB-BD31-4B8C-83A1-F6EECF244321}">
                <p14:modId xmlns:p14="http://schemas.microsoft.com/office/powerpoint/2010/main" val="1531811927"/>
              </p:ext>
            </p:extLst>
          </p:nvPr>
        </p:nvGraphicFramePr>
        <p:xfrm>
          <a:off x="1287316" y="4055164"/>
          <a:ext cx="4696042" cy="29883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phique 7">
            <a:extLst>
              <a:ext uri="{FF2B5EF4-FFF2-40B4-BE49-F238E27FC236}">
                <a16:creationId xmlns:a16="http://schemas.microsoft.com/office/drawing/2014/main" id="{31EF4085-DA98-8EAA-4406-CC35D37684A5}"/>
              </a:ext>
            </a:extLst>
          </p:cNvPr>
          <p:cNvGraphicFramePr/>
          <p:nvPr>
            <p:extLst>
              <p:ext uri="{D42A27DB-BD31-4B8C-83A1-F6EECF244321}">
                <p14:modId xmlns:p14="http://schemas.microsoft.com/office/powerpoint/2010/main" val="2684814920"/>
              </p:ext>
            </p:extLst>
          </p:nvPr>
        </p:nvGraphicFramePr>
        <p:xfrm>
          <a:off x="6287129" y="4161182"/>
          <a:ext cx="4489544" cy="28823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46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a:extLst>
              <a:ext uri="{FF2B5EF4-FFF2-40B4-BE49-F238E27FC236}">
                <a16:creationId xmlns:a16="http://schemas.microsoft.com/office/drawing/2014/main" id="{15554DAA-3243-42A4-BCC9-23B22ACF3643}"/>
              </a:ext>
            </a:extLst>
          </p:cNvPr>
          <p:cNvGraphicFramePr>
            <a:graphicFrameLocks/>
          </p:cNvGraphicFramePr>
          <p:nvPr>
            <p:extLst>
              <p:ext uri="{D42A27DB-BD31-4B8C-83A1-F6EECF244321}">
                <p14:modId xmlns:p14="http://schemas.microsoft.com/office/powerpoint/2010/main" val="1469662907"/>
              </p:ext>
            </p:extLst>
          </p:nvPr>
        </p:nvGraphicFramePr>
        <p:xfrm>
          <a:off x="965951" y="1109128"/>
          <a:ext cx="10078278" cy="558984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28422338-D137-ED59-F004-44ED4D8C1DC0}"/>
              </a:ext>
            </a:extLst>
          </p:cNvPr>
          <p:cNvSpPr/>
          <p:nvPr/>
        </p:nvSpPr>
        <p:spPr>
          <a:xfrm>
            <a:off x="8203096" y="1477617"/>
            <a:ext cx="3813314" cy="2473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Graphique 4">
            <a:extLst>
              <a:ext uri="{FF2B5EF4-FFF2-40B4-BE49-F238E27FC236}">
                <a16:creationId xmlns:a16="http://schemas.microsoft.com/office/drawing/2014/main" id="{EE109F83-6620-460A-87EA-85AAAA245A99}"/>
              </a:ext>
            </a:extLst>
          </p:cNvPr>
          <p:cNvGraphicFramePr>
            <a:graphicFrameLocks/>
          </p:cNvGraphicFramePr>
          <p:nvPr>
            <p:extLst>
              <p:ext uri="{D42A27DB-BD31-4B8C-83A1-F6EECF244321}">
                <p14:modId xmlns:p14="http://schemas.microsoft.com/office/powerpoint/2010/main" val="644292129"/>
              </p:ext>
            </p:extLst>
          </p:nvPr>
        </p:nvGraphicFramePr>
        <p:xfrm>
          <a:off x="8143657" y="1431025"/>
          <a:ext cx="3872753" cy="2473026"/>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a:extLst>
              <a:ext uri="{FF2B5EF4-FFF2-40B4-BE49-F238E27FC236}">
                <a16:creationId xmlns:a16="http://schemas.microsoft.com/office/drawing/2014/main" id="{7E556319-B963-2E05-5B36-69C8E0F5F690}"/>
              </a:ext>
            </a:extLst>
          </p:cNvPr>
          <p:cNvSpPr txBox="1"/>
          <p:nvPr/>
        </p:nvSpPr>
        <p:spPr>
          <a:xfrm>
            <a:off x="5923722" y="6225427"/>
            <a:ext cx="6221895" cy="553998"/>
          </a:xfrm>
          <a:prstGeom prst="rect">
            <a:avLst/>
          </a:prstGeom>
          <a:noFill/>
        </p:spPr>
        <p:txBody>
          <a:bodyPr wrap="square">
            <a:spAutoFit/>
          </a:bodyPr>
          <a:lstStyle>
            <a:defPPr>
              <a:defRPr lang="en-US"/>
            </a:defPPr>
            <a:lvl1pPr algn="r">
              <a:defRPr>
                <a:solidFill>
                  <a:srgbClr val="000000"/>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sz="1600" dirty="0" err="1"/>
              <a:t>Exemple</a:t>
            </a:r>
            <a:r>
              <a:rPr lang="en-US" sz="1600" dirty="0"/>
              <a:t> item : </a:t>
            </a:r>
            <a:r>
              <a:rPr lang="fr-FR" sz="1600" dirty="0"/>
              <a:t>L’astrologie constitue un moyen de prédire l’avenir. </a:t>
            </a:r>
          </a:p>
          <a:p>
            <a:r>
              <a:rPr lang="en-US" sz="1400" dirty="0"/>
              <a:t>Bouvet, R., </a:t>
            </a:r>
            <a:r>
              <a:rPr lang="en-US" sz="1400" dirty="0" err="1"/>
              <a:t>Djeriouat</a:t>
            </a:r>
            <a:r>
              <a:rPr lang="en-US" sz="1400" dirty="0"/>
              <a:t>, H., </a:t>
            </a:r>
            <a:r>
              <a:rPr lang="en-US" sz="1400" dirty="0" err="1"/>
              <a:t>Goutaudier</a:t>
            </a:r>
            <a:r>
              <a:rPr lang="en-US" sz="1400" dirty="0"/>
              <a:t>, N., </a:t>
            </a:r>
            <a:r>
              <a:rPr lang="en-US" sz="1400" dirty="0" err="1"/>
              <a:t>Py</a:t>
            </a:r>
            <a:r>
              <a:rPr lang="en-US" sz="1400" dirty="0"/>
              <a:t>, J., &amp; </a:t>
            </a:r>
            <a:r>
              <a:rPr lang="en-US" sz="1400" dirty="0" err="1"/>
              <a:t>Chabrol</a:t>
            </a:r>
            <a:r>
              <a:rPr lang="en-US" sz="1400" dirty="0"/>
              <a:t>, H. (2014). </a:t>
            </a:r>
            <a:endParaRPr lang="fr-FR" dirty="0"/>
          </a:p>
        </p:txBody>
      </p:sp>
      <p:sp>
        <p:nvSpPr>
          <p:cNvPr id="2" name="Titre 1">
            <a:extLst>
              <a:ext uri="{FF2B5EF4-FFF2-40B4-BE49-F238E27FC236}">
                <a16:creationId xmlns:a16="http://schemas.microsoft.com/office/drawing/2014/main" id="{811EADBB-48E1-1440-47FA-B2B5EA225D1E}"/>
              </a:ext>
            </a:extLst>
          </p:cNvPr>
          <p:cNvSpPr>
            <a:spLocks noGrp="1"/>
          </p:cNvSpPr>
          <p:nvPr>
            <p:ph type="title"/>
          </p:nvPr>
        </p:nvSpPr>
        <p:spPr>
          <a:xfrm>
            <a:off x="965951" y="764121"/>
            <a:ext cx="10260098" cy="892401"/>
          </a:xfrm>
        </p:spPr>
        <p:txBody>
          <a:bodyPr vert="horz" lIns="91440" tIns="45720" rIns="91440" bIns="45720" rtlCol="0" anchor="ctr">
            <a:normAutofit/>
          </a:bodyPr>
          <a:lstStyle/>
          <a:p>
            <a:r>
              <a:rPr lang="fr-FR" dirty="0"/>
              <a:t>Etude 1 - RESULTATS prévalence des croyances</a:t>
            </a:r>
          </a:p>
        </p:txBody>
      </p:sp>
    </p:spTree>
    <p:extLst>
      <p:ext uri="{BB962C8B-B14F-4D97-AF65-F5344CB8AC3E}">
        <p14:creationId xmlns:p14="http://schemas.microsoft.com/office/powerpoint/2010/main" val="2899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id="{3E6B46EF-6C5F-4703-911E-C8553CE92BE6}"/>
              </a:ext>
            </a:extLst>
          </p:cNvPr>
          <p:cNvGraphicFramePr>
            <a:graphicFrameLocks/>
          </p:cNvGraphicFramePr>
          <p:nvPr>
            <p:extLst>
              <p:ext uri="{D42A27DB-BD31-4B8C-83A1-F6EECF244321}">
                <p14:modId xmlns:p14="http://schemas.microsoft.com/office/powerpoint/2010/main" val="3035753210"/>
              </p:ext>
            </p:extLst>
          </p:nvPr>
        </p:nvGraphicFramePr>
        <p:xfrm>
          <a:off x="142001" y="2779775"/>
          <a:ext cx="4322424" cy="30982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a:extLst>
              <a:ext uri="{FF2B5EF4-FFF2-40B4-BE49-F238E27FC236}">
                <a16:creationId xmlns:a16="http://schemas.microsoft.com/office/drawing/2014/main" id="{79B1D343-671B-4DF6-8728-56DB0E1F90C5}"/>
              </a:ext>
            </a:extLst>
          </p:cNvPr>
          <p:cNvGraphicFramePr>
            <a:graphicFrameLocks/>
          </p:cNvGraphicFramePr>
          <p:nvPr>
            <p:extLst>
              <p:ext uri="{D42A27DB-BD31-4B8C-83A1-F6EECF244321}">
                <p14:modId xmlns:p14="http://schemas.microsoft.com/office/powerpoint/2010/main" val="1780201869"/>
              </p:ext>
            </p:extLst>
          </p:nvPr>
        </p:nvGraphicFramePr>
        <p:xfrm>
          <a:off x="4028660" y="1601436"/>
          <a:ext cx="8779566" cy="5256564"/>
        </p:xfrm>
        <a:graphic>
          <a:graphicData uri="http://schemas.openxmlformats.org/drawingml/2006/chart">
            <c:chart xmlns:c="http://schemas.openxmlformats.org/drawingml/2006/chart" xmlns:r="http://schemas.openxmlformats.org/officeDocument/2006/relationships" r:id="rId4"/>
          </a:graphicData>
        </a:graphic>
      </p:graphicFrame>
      <p:sp>
        <p:nvSpPr>
          <p:cNvPr id="5" name="Titre 1">
            <a:extLst>
              <a:ext uri="{FF2B5EF4-FFF2-40B4-BE49-F238E27FC236}">
                <a16:creationId xmlns:a16="http://schemas.microsoft.com/office/drawing/2014/main" id="{8D3FC870-742E-D6DE-40C9-F6EA9FB5B800}"/>
              </a:ext>
            </a:extLst>
          </p:cNvPr>
          <p:cNvSpPr txBox="1">
            <a:spLocks/>
          </p:cNvSpPr>
          <p:nvPr/>
        </p:nvSpPr>
        <p:spPr>
          <a:xfrm>
            <a:off x="965951" y="764121"/>
            <a:ext cx="10260098" cy="892401"/>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fr-FR"/>
              <a:t>Etude 1 - RESULTATS prévalence des croyances</a:t>
            </a:r>
            <a:endParaRPr lang="fr-FR" dirty="0"/>
          </a:p>
        </p:txBody>
      </p:sp>
    </p:spTree>
    <p:extLst>
      <p:ext uri="{BB962C8B-B14F-4D97-AF65-F5344CB8AC3E}">
        <p14:creationId xmlns:p14="http://schemas.microsoft.com/office/powerpoint/2010/main" val="217768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0F89D-EDFC-4399-ACAD-D2B11BB31A7C}"/>
              </a:ext>
            </a:extLst>
          </p:cNvPr>
          <p:cNvSpPr>
            <a:spLocks noGrp="1"/>
          </p:cNvSpPr>
          <p:nvPr>
            <p:ph type="title"/>
          </p:nvPr>
        </p:nvSpPr>
        <p:spPr>
          <a:xfrm>
            <a:off x="1024128" y="585216"/>
            <a:ext cx="10158446" cy="1499616"/>
          </a:xfrm>
        </p:spPr>
        <p:txBody>
          <a:bodyPr>
            <a:normAutofit/>
          </a:bodyPr>
          <a:lstStyle/>
          <a:p>
            <a:r>
              <a:rPr lang="fr-FR" dirty="0"/>
              <a:t>croyances auxquelles les individus adhérent</a:t>
            </a:r>
          </a:p>
        </p:txBody>
      </p:sp>
      <p:pic>
        <p:nvPicPr>
          <p:cNvPr id="7" name="Image 6">
            <a:extLst>
              <a:ext uri="{FF2B5EF4-FFF2-40B4-BE49-F238E27FC236}">
                <a16:creationId xmlns:a16="http://schemas.microsoft.com/office/drawing/2014/main" id="{C881F10F-1E6E-46D5-ACC6-58BDF3CABAE0}"/>
              </a:ext>
            </a:extLst>
          </p:cNvPr>
          <p:cNvPicPr>
            <a:picLocks noChangeAspect="1"/>
          </p:cNvPicPr>
          <p:nvPr/>
        </p:nvPicPr>
        <p:blipFill>
          <a:blip r:embed="rId3"/>
          <a:stretch>
            <a:fillRect/>
          </a:stretch>
        </p:blipFill>
        <p:spPr>
          <a:xfrm>
            <a:off x="1295632" y="1823853"/>
            <a:ext cx="8800372" cy="4784615"/>
          </a:xfrm>
          <a:prstGeom prst="rect">
            <a:avLst/>
          </a:prstGeom>
        </p:spPr>
      </p:pic>
      <p:sp>
        <p:nvSpPr>
          <p:cNvPr id="8" name="Rectangle 7">
            <a:extLst>
              <a:ext uri="{FF2B5EF4-FFF2-40B4-BE49-F238E27FC236}">
                <a16:creationId xmlns:a16="http://schemas.microsoft.com/office/drawing/2014/main" id="{E21F4824-ABBD-4C16-A93D-61E44B7D1A6B}"/>
              </a:ext>
            </a:extLst>
          </p:cNvPr>
          <p:cNvSpPr/>
          <p:nvPr/>
        </p:nvSpPr>
        <p:spPr>
          <a:xfrm>
            <a:off x="4059207" y="6350915"/>
            <a:ext cx="3626314" cy="338554"/>
          </a:xfrm>
          <a:prstGeom prst="rect">
            <a:avLst/>
          </a:prstGeom>
        </p:spPr>
        <p:txBody>
          <a:bodyPr wrap="none">
            <a:spAutoFit/>
          </a:bodyPr>
          <a:lstStyle/>
          <a:p>
            <a:r>
              <a:rPr lang="fr-FR" sz="1600" dirty="0">
                <a:latin typeface="Arial" panose="020B0604020202020204" pitchFamily="34" charset="0"/>
                <a:cs typeface="Arial" panose="020B0604020202020204" pitchFamily="34" charset="0"/>
              </a:rPr>
              <a:t>Rapport </a:t>
            </a:r>
            <a:r>
              <a:rPr lang="fr-FR" sz="1600" dirty="0" err="1">
                <a:latin typeface="Arial" panose="020B0604020202020204" pitchFamily="34" charset="0"/>
                <a:cs typeface="Arial" panose="020B0604020202020204" pitchFamily="34" charset="0"/>
              </a:rPr>
              <a:t>Conspiracy</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watch</a:t>
            </a:r>
            <a:r>
              <a:rPr lang="fr-FR" sz="1600" dirty="0">
                <a:latin typeface="Arial" panose="020B0604020202020204" pitchFamily="34" charset="0"/>
                <a:cs typeface="Arial" panose="020B0604020202020204" pitchFamily="34" charset="0"/>
              </a:rPr>
              <a:t> 2017-2018</a:t>
            </a:r>
          </a:p>
        </p:txBody>
      </p:sp>
    </p:spTree>
    <p:extLst>
      <p:ext uri="{BB962C8B-B14F-4D97-AF65-F5344CB8AC3E}">
        <p14:creationId xmlns:p14="http://schemas.microsoft.com/office/powerpoint/2010/main" val="795771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725805BD-40E5-4053-8EBF-4ADC743FB7F5}"/>
              </a:ext>
            </a:extLst>
          </p:cNvPr>
          <p:cNvGraphicFramePr>
            <a:graphicFrameLocks/>
          </p:cNvGraphicFramePr>
          <p:nvPr>
            <p:extLst>
              <p:ext uri="{D42A27DB-BD31-4B8C-83A1-F6EECF244321}">
                <p14:modId xmlns:p14="http://schemas.microsoft.com/office/powerpoint/2010/main" val="1927155418"/>
              </p:ext>
            </p:extLst>
          </p:nvPr>
        </p:nvGraphicFramePr>
        <p:xfrm>
          <a:off x="356317" y="2299496"/>
          <a:ext cx="5916766" cy="3588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a:extLst>
              <a:ext uri="{FF2B5EF4-FFF2-40B4-BE49-F238E27FC236}">
                <a16:creationId xmlns:a16="http://schemas.microsoft.com/office/drawing/2014/main" id="{882EE6E2-8D89-439B-8DCD-C2E70FEB6D4C}"/>
              </a:ext>
            </a:extLst>
          </p:cNvPr>
          <p:cNvGraphicFramePr>
            <a:graphicFrameLocks/>
          </p:cNvGraphicFramePr>
          <p:nvPr>
            <p:extLst>
              <p:ext uri="{D42A27DB-BD31-4B8C-83A1-F6EECF244321}">
                <p14:modId xmlns:p14="http://schemas.microsoft.com/office/powerpoint/2010/main" val="332934281"/>
              </p:ext>
            </p:extLst>
          </p:nvPr>
        </p:nvGraphicFramePr>
        <p:xfrm>
          <a:off x="6368527" y="2284515"/>
          <a:ext cx="5467156" cy="3603959"/>
        </p:xfrm>
        <a:graphic>
          <a:graphicData uri="http://schemas.openxmlformats.org/drawingml/2006/chart">
            <c:chart xmlns:c="http://schemas.openxmlformats.org/drawingml/2006/chart" xmlns:r="http://schemas.openxmlformats.org/officeDocument/2006/relationships" r:id="rId4"/>
          </a:graphicData>
        </a:graphic>
      </p:graphicFrame>
      <p:sp>
        <p:nvSpPr>
          <p:cNvPr id="4" name="ZoneTexte 3">
            <a:extLst>
              <a:ext uri="{FF2B5EF4-FFF2-40B4-BE49-F238E27FC236}">
                <a16:creationId xmlns:a16="http://schemas.microsoft.com/office/drawing/2014/main" id="{835AC31F-CC17-A883-E975-F30C9CD59632}"/>
              </a:ext>
            </a:extLst>
          </p:cNvPr>
          <p:cNvSpPr txBox="1"/>
          <p:nvPr/>
        </p:nvSpPr>
        <p:spPr>
          <a:xfrm>
            <a:off x="0" y="6225427"/>
            <a:ext cx="12145617" cy="553998"/>
          </a:xfrm>
          <a:prstGeom prst="rect">
            <a:avLst/>
          </a:prstGeom>
          <a:noFill/>
        </p:spPr>
        <p:txBody>
          <a:bodyPr wrap="square">
            <a:spAutoFit/>
          </a:bodyPr>
          <a:lstStyle>
            <a:defPPr>
              <a:defRPr lang="en-US"/>
            </a:defPPr>
            <a:lvl1pPr algn="r">
              <a:defRPr>
                <a:solidFill>
                  <a:srgbClr val="000000"/>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sz="1600" dirty="0" err="1"/>
              <a:t>Exemple</a:t>
            </a:r>
            <a:r>
              <a:rPr lang="en-US" sz="1600" dirty="0"/>
              <a:t> item : </a:t>
            </a:r>
            <a:r>
              <a:rPr lang="fr-FR" sz="1600" dirty="0"/>
              <a:t>L’atterrissage d’Apollo sur la lune ne s’est jamais passé et a été monté dans un studio de film d’Hollywood. </a:t>
            </a:r>
          </a:p>
          <a:p>
            <a:r>
              <a:rPr lang="en-US" sz="1400" dirty="0"/>
              <a:t>(Swami, Chamorro-</a:t>
            </a:r>
            <a:r>
              <a:rPr lang="en-US" sz="1400" dirty="0" err="1"/>
              <a:t>Premuzic</a:t>
            </a:r>
            <a:r>
              <a:rPr lang="en-US" sz="1400" dirty="0"/>
              <a:t>, &amp; Furnham, 2010)</a:t>
            </a:r>
            <a:endParaRPr lang="fr-FR" dirty="0"/>
          </a:p>
        </p:txBody>
      </p:sp>
      <p:sp>
        <p:nvSpPr>
          <p:cNvPr id="9" name="Titre 1">
            <a:extLst>
              <a:ext uri="{FF2B5EF4-FFF2-40B4-BE49-F238E27FC236}">
                <a16:creationId xmlns:a16="http://schemas.microsoft.com/office/drawing/2014/main" id="{5978B308-C9E1-8FBC-44C4-323B6BCBE515}"/>
              </a:ext>
            </a:extLst>
          </p:cNvPr>
          <p:cNvSpPr>
            <a:spLocks noGrp="1"/>
          </p:cNvSpPr>
          <p:nvPr>
            <p:ph type="title"/>
          </p:nvPr>
        </p:nvSpPr>
        <p:spPr>
          <a:xfrm>
            <a:off x="965951" y="764121"/>
            <a:ext cx="10260098" cy="892401"/>
          </a:xfrm>
        </p:spPr>
        <p:txBody>
          <a:bodyPr vert="horz" lIns="91440" tIns="45720" rIns="91440" bIns="45720" rtlCol="0" anchor="ctr">
            <a:normAutofit/>
          </a:bodyPr>
          <a:lstStyle/>
          <a:p>
            <a:r>
              <a:rPr lang="fr-FR" dirty="0"/>
              <a:t>Etude 1 - RESULTATS prévalence des croyances</a:t>
            </a:r>
          </a:p>
        </p:txBody>
      </p:sp>
    </p:spTree>
    <p:extLst>
      <p:ext uri="{BB962C8B-B14F-4D97-AF65-F5344CB8AC3E}">
        <p14:creationId xmlns:p14="http://schemas.microsoft.com/office/powerpoint/2010/main" val="192710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16621792-C6DD-47E1-95F3-CE4A2F2FCCF8}"/>
              </a:ext>
            </a:extLst>
          </p:cNvPr>
          <p:cNvSpPr txBox="1"/>
          <p:nvPr/>
        </p:nvSpPr>
        <p:spPr>
          <a:xfrm>
            <a:off x="729418" y="3714143"/>
            <a:ext cx="1766451" cy="1231106"/>
          </a:xfrm>
          <a:prstGeom prst="rect">
            <a:avLst/>
          </a:prstGeom>
          <a:noFill/>
        </p:spPr>
        <p:txBody>
          <a:bodyPr wrap="square" rtlCol="0">
            <a:spAutoFit/>
          </a:bodyPr>
          <a:lstStyle/>
          <a:p>
            <a:r>
              <a:rPr lang="fr-FR" sz="2000" b="1" dirty="0"/>
              <a:t>Dérégulation</a:t>
            </a:r>
            <a:r>
              <a:rPr lang="fr-FR" sz="2000" dirty="0"/>
              <a:t> du marché de l’information </a:t>
            </a:r>
            <a:r>
              <a:rPr lang="fr-FR" sz="1400" dirty="0"/>
              <a:t>(</a:t>
            </a:r>
            <a:r>
              <a:rPr lang="fr-FR" sz="1400" b="1" dirty="0"/>
              <a:t>Bronner</a:t>
            </a:r>
            <a:r>
              <a:rPr lang="fr-FR" sz="1400" dirty="0"/>
              <a:t>., 2018) </a:t>
            </a:r>
            <a:endParaRPr lang="fr-FR" dirty="0"/>
          </a:p>
        </p:txBody>
      </p:sp>
      <p:pic>
        <p:nvPicPr>
          <p:cNvPr id="10" name="Image 9">
            <a:extLst>
              <a:ext uri="{FF2B5EF4-FFF2-40B4-BE49-F238E27FC236}">
                <a16:creationId xmlns:a16="http://schemas.microsoft.com/office/drawing/2014/main" id="{F056584C-6BEF-43F9-91D2-01A3EA68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456" y="1913726"/>
            <a:ext cx="1606822" cy="1606822"/>
          </a:xfrm>
          <a:prstGeom prst="rect">
            <a:avLst/>
          </a:prstGeom>
        </p:spPr>
      </p:pic>
      <p:sp>
        <p:nvSpPr>
          <p:cNvPr id="14" name="ZoneTexte 13">
            <a:extLst>
              <a:ext uri="{FF2B5EF4-FFF2-40B4-BE49-F238E27FC236}">
                <a16:creationId xmlns:a16="http://schemas.microsoft.com/office/drawing/2014/main" id="{5FD7AAC3-9C3A-4874-AE49-4421B2125DDF}"/>
              </a:ext>
            </a:extLst>
          </p:cNvPr>
          <p:cNvSpPr txBox="1"/>
          <p:nvPr/>
        </p:nvSpPr>
        <p:spPr>
          <a:xfrm>
            <a:off x="3306753" y="3714143"/>
            <a:ext cx="2144932" cy="1877437"/>
          </a:xfrm>
          <a:prstGeom prst="rect">
            <a:avLst/>
          </a:prstGeom>
          <a:noFill/>
        </p:spPr>
        <p:txBody>
          <a:bodyPr wrap="square" rtlCol="0">
            <a:spAutoFit/>
          </a:bodyPr>
          <a:lstStyle/>
          <a:p>
            <a:r>
              <a:rPr lang="fr-FR" sz="2000" dirty="0"/>
              <a:t>Prévalence des </a:t>
            </a:r>
            <a:r>
              <a:rPr lang="fr-FR" sz="2000" b="1" dirty="0"/>
              <a:t>pensées conspirationnistes élevée</a:t>
            </a:r>
          </a:p>
          <a:p>
            <a:pPr algn="just"/>
            <a:r>
              <a:rPr lang="fr-FR" sz="1200" dirty="0"/>
              <a:t> (Chapman, 2017 ; </a:t>
            </a:r>
            <a:r>
              <a:rPr lang="fr-FR" sz="1200" dirty="0" err="1"/>
              <a:t>Ståhl</a:t>
            </a:r>
            <a:r>
              <a:rPr lang="fr-FR" sz="1200" dirty="0"/>
              <a:t> &amp; van </a:t>
            </a:r>
            <a:r>
              <a:rPr lang="fr-FR" sz="1200" dirty="0" err="1"/>
              <a:t>Prooijen</a:t>
            </a:r>
            <a:r>
              <a:rPr lang="fr-FR" sz="1200" dirty="0"/>
              <a:t>, 2018; </a:t>
            </a:r>
            <a:r>
              <a:rPr lang="fr-FR" sz="1200" dirty="0" err="1"/>
              <a:t>Lantian</a:t>
            </a:r>
            <a:r>
              <a:rPr lang="fr-FR" sz="1200" dirty="0"/>
              <a:t>, </a:t>
            </a:r>
            <a:r>
              <a:rPr lang="fr-FR" sz="1200" b="1" dirty="0"/>
              <a:t>Bagneux</a:t>
            </a:r>
            <a:r>
              <a:rPr lang="fr-FR" sz="1200" dirty="0"/>
              <a:t> et al., 2020). </a:t>
            </a:r>
            <a:endParaRPr lang="fr-FR" sz="1400" dirty="0"/>
          </a:p>
        </p:txBody>
      </p:sp>
      <p:sp>
        <p:nvSpPr>
          <p:cNvPr id="17" name="ZoneTexte 16">
            <a:extLst>
              <a:ext uri="{FF2B5EF4-FFF2-40B4-BE49-F238E27FC236}">
                <a16:creationId xmlns:a16="http://schemas.microsoft.com/office/drawing/2014/main" id="{F3F405EE-0CB9-493F-9EAA-BF6F52170399}"/>
              </a:ext>
            </a:extLst>
          </p:cNvPr>
          <p:cNvSpPr txBox="1"/>
          <p:nvPr/>
        </p:nvSpPr>
        <p:spPr>
          <a:xfrm>
            <a:off x="6300165" y="3714143"/>
            <a:ext cx="2240863" cy="2000548"/>
          </a:xfrm>
          <a:prstGeom prst="rect">
            <a:avLst/>
          </a:prstGeom>
          <a:noFill/>
        </p:spPr>
        <p:txBody>
          <a:bodyPr wrap="square" rtlCol="0">
            <a:spAutoFit/>
          </a:bodyPr>
          <a:lstStyle/>
          <a:p>
            <a:r>
              <a:rPr lang="fr-FR" sz="2000" b="1" dirty="0"/>
              <a:t>Impact</a:t>
            </a:r>
            <a:r>
              <a:rPr lang="fr-FR" sz="2000" dirty="0"/>
              <a:t> </a:t>
            </a:r>
            <a:r>
              <a:rPr lang="fr-FR" sz="2000" b="1" dirty="0"/>
              <a:t>délétère</a:t>
            </a:r>
            <a:r>
              <a:rPr lang="fr-FR" sz="2000" dirty="0"/>
              <a:t> sur les </a:t>
            </a:r>
            <a:r>
              <a:rPr lang="fr-FR" sz="2000" b="1" dirty="0"/>
              <a:t>comportements</a:t>
            </a:r>
            <a:r>
              <a:rPr lang="fr-FR" sz="2000" dirty="0"/>
              <a:t> de santé, pro-environnementaux ou prosociaux </a:t>
            </a:r>
          </a:p>
          <a:p>
            <a:pPr algn="just"/>
            <a:r>
              <a:rPr lang="fr-FR" sz="1200" dirty="0"/>
              <a:t>(</a:t>
            </a:r>
            <a:r>
              <a:rPr lang="fr-FR" sz="1200" dirty="0" err="1"/>
              <a:t>Gombin</a:t>
            </a:r>
            <a:r>
              <a:rPr lang="fr-FR" sz="1200" dirty="0"/>
              <a:t>, 2013 ; Chapman, 2017 ; </a:t>
            </a:r>
            <a:r>
              <a:rPr lang="fr-FR" sz="1200" dirty="0" err="1"/>
              <a:t>Ståhl</a:t>
            </a:r>
            <a:r>
              <a:rPr lang="fr-FR" sz="1200" dirty="0"/>
              <a:t> &amp; van </a:t>
            </a:r>
            <a:r>
              <a:rPr lang="fr-FR" sz="1200" dirty="0" err="1"/>
              <a:t>Prooijen</a:t>
            </a:r>
            <a:r>
              <a:rPr lang="fr-FR" sz="1200" dirty="0"/>
              <a:t>, 2018). </a:t>
            </a:r>
            <a:endParaRPr lang="fr-FR" sz="1400" dirty="0"/>
          </a:p>
        </p:txBody>
      </p:sp>
      <p:sp>
        <p:nvSpPr>
          <p:cNvPr id="19" name="Rectangle 18">
            <a:extLst>
              <a:ext uri="{FF2B5EF4-FFF2-40B4-BE49-F238E27FC236}">
                <a16:creationId xmlns:a16="http://schemas.microsoft.com/office/drawing/2014/main" id="{D30075F6-C41C-4D0C-A7C6-0BBD7D611AEA}"/>
              </a:ext>
            </a:extLst>
          </p:cNvPr>
          <p:cNvSpPr/>
          <p:nvPr/>
        </p:nvSpPr>
        <p:spPr>
          <a:xfrm>
            <a:off x="9182069" y="3698400"/>
            <a:ext cx="2530370" cy="2677656"/>
          </a:xfrm>
          <a:prstGeom prst="rect">
            <a:avLst/>
          </a:prstGeom>
        </p:spPr>
        <p:txBody>
          <a:bodyPr wrap="square">
            <a:spAutoFit/>
          </a:bodyPr>
          <a:lstStyle/>
          <a:p>
            <a:r>
              <a:rPr lang="fr-FR" b="1" dirty="0"/>
              <a:t>Eduquer à l’EC</a:t>
            </a:r>
            <a:r>
              <a:rPr lang="fr-FR" dirty="0"/>
              <a:t> </a:t>
            </a:r>
            <a:r>
              <a:rPr lang="fr-FR" sz="1400" dirty="0"/>
              <a:t>(Attali </a:t>
            </a:r>
            <a:r>
              <a:rPr lang="fr-FR" sz="1400" dirty="0" err="1"/>
              <a:t>Bidar</a:t>
            </a:r>
            <a:r>
              <a:rPr lang="fr-FR" sz="1400" dirty="0"/>
              <a:t>, </a:t>
            </a:r>
            <a:r>
              <a:rPr lang="fr-FR" sz="1400" b="1" dirty="0" err="1"/>
              <a:t>Caroti</a:t>
            </a:r>
            <a:r>
              <a:rPr lang="fr-FR" sz="1400" dirty="0"/>
              <a:t>, &amp; </a:t>
            </a:r>
            <a:r>
              <a:rPr lang="fr-FR" sz="1400" dirty="0" err="1"/>
              <a:t>Coutouly</a:t>
            </a:r>
            <a:r>
              <a:rPr lang="fr-FR" sz="1400" dirty="0"/>
              <a:t>, 2019).</a:t>
            </a:r>
          </a:p>
          <a:p>
            <a:pPr algn="just"/>
            <a:endParaRPr lang="fr-FR" sz="1400" dirty="0"/>
          </a:p>
          <a:p>
            <a:r>
              <a:rPr lang="fr-FR" b="1" dirty="0"/>
              <a:t>Sensibiliser</a:t>
            </a:r>
            <a:r>
              <a:rPr lang="fr-FR" dirty="0"/>
              <a:t> à la </a:t>
            </a:r>
            <a:r>
              <a:rPr lang="fr-FR" b="1" dirty="0"/>
              <a:t>méthode scientifique </a:t>
            </a:r>
            <a:r>
              <a:rPr lang="fr-FR" dirty="0"/>
              <a:t>et aux </a:t>
            </a:r>
            <a:r>
              <a:rPr lang="fr-FR" b="1" dirty="0"/>
              <a:t>processus psychologiques </a:t>
            </a:r>
            <a:r>
              <a:rPr lang="fr-FR" dirty="0"/>
              <a:t>et </a:t>
            </a:r>
            <a:r>
              <a:rPr lang="fr-FR" b="1" dirty="0"/>
              <a:t>biais</a:t>
            </a:r>
            <a:r>
              <a:rPr lang="fr-FR" dirty="0"/>
              <a:t> associés, sous-jacents aux fausses croyances </a:t>
            </a:r>
            <a:r>
              <a:rPr lang="fr-FR" sz="1400" dirty="0"/>
              <a:t>(</a:t>
            </a:r>
            <a:r>
              <a:rPr lang="fr-FR" sz="1400" b="1" dirty="0" err="1"/>
              <a:t>Caroti</a:t>
            </a:r>
            <a:r>
              <a:rPr lang="fr-FR" sz="1400" dirty="0"/>
              <a:t>, Adam </a:t>
            </a:r>
            <a:r>
              <a:rPr lang="fr-FR" sz="1400" dirty="0" err="1"/>
              <a:t>Troian</a:t>
            </a:r>
            <a:r>
              <a:rPr lang="fr-FR" sz="1400" dirty="0"/>
              <a:t>, </a:t>
            </a:r>
            <a:r>
              <a:rPr lang="fr-FR" sz="1400" dirty="0" err="1"/>
              <a:t>Arciszewski</a:t>
            </a:r>
            <a:r>
              <a:rPr lang="fr-FR" sz="1400" dirty="0"/>
              <a:t>, 2021) </a:t>
            </a:r>
          </a:p>
        </p:txBody>
      </p:sp>
      <p:sp>
        <p:nvSpPr>
          <p:cNvPr id="2" name="ZoneTexte 1">
            <a:extLst>
              <a:ext uri="{FF2B5EF4-FFF2-40B4-BE49-F238E27FC236}">
                <a16:creationId xmlns:a16="http://schemas.microsoft.com/office/drawing/2014/main" id="{5D049E4A-0C16-4E46-9FD5-4068AEA03232}"/>
              </a:ext>
            </a:extLst>
          </p:cNvPr>
          <p:cNvSpPr txBox="1"/>
          <p:nvPr/>
        </p:nvSpPr>
        <p:spPr>
          <a:xfrm>
            <a:off x="742673" y="886503"/>
            <a:ext cx="11272245" cy="727700"/>
          </a:xfrm>
          <a:prstGeom prst="rect">
            <a:avLst/>
          </a:prstGeom>
        </p:spPr>
        <p:txBody>
          <a:bodyPr vert="horz" lIns="91440" tIns="45720" rIns="91440" bIns="45720" rtlCol="0" anchor="ctr">
            <a:normAutofit/>
          </a:bodyPr>
          <a:lstStyle>
            <a:lvl1pPr defTabSz="914400">
              <a:lnSpc>
                <a:spcPct val="80000"/>
              </a:lnSpc>
              <a:spcBef>
                <a:spcPct val="0"/>
              </a:spcBef>
              <a:buNone/>
              <a:defRPr sz="5000" cap="all" spc="100" baseline="0">
                <a:solidFill>
                  <a:schemeClr val="tx1">
                    <a:lumMod val="95000"/>
                    <a:lumOff val="5000"/>
                  </a:schemeClr>
                </a:solidFill>
                <a:latin typeface="+mj-lt"/>
                <a:ea typeface="+mj-ea"/>
                <a:cs typeface="+mj-cs"/>
              </a:defRPr>
            </a:lvl1pPr>
          </a:lstStyle>
          <a:p>
            <a:r>
              <a:rPr lang="fr-FR" dirty="0"/>
              <a:t>L’EMI ET l’EC FACE À LA DÉSINFORMATION SCIENTIFIQUE</a:t>
            </a:r>
          </a:p>
        </p:txBody>
      </p:sp>
      <p:pic>
        <p:nvPicPr>
          <p:cNvPr id="20" name="Picture 2" descr="Afficher l’image source">
            <a:extLst>
              <a:ext uri="{FF2B5EF4-FFF2-40B4-BE49-F238E27FC236}">
                <a16:creationId xmlns:a16="http://schemas.microsoft.com/office/drawing/2014/main" id="{DCACC174-C94A-4846-87BE-626D17665F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8795" y="1933417"/>
            <a:ext cx="1881897" cy="1651451"/>
          </a:xfrm>
          <a:prstGeom prst="ellipse">
            <a:avLst/>
          </a:prstGeom>
          <a:ln w="63500" cap="rnd">
            <a:no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506D7B00-68D5-E998-43D8-EB7CE7D74C87}"/>
              </a:ext>
            </a:extLst>
          </p:cNvPr>
          <p:cNvPicPr>
            <a:picLocks noChangeAspect="1"/>
          </p:cNvPicPr>
          <p:nvPr/>
        </p:nvPicPr>
        <p:blipFill>
          <a:blip r:embed="rId5"/>
          <a:stretch>
            <a:fillRect/>
          </a:stretch>
        </p:blipFill>
        <p:spPr>
          <a:xfrm>
            <a:off x="9693434" y="1993788"/>
            <a:ext cx="1507640" cy="1518976"/>
          </a:xfrm>
          <a:prstGeom prst="ellipse">
            <a:avLst/>
          </a:prstGeom>
          <a:ln w="63500" cap="rnd">
            <a:solidFill>
              <a:srgbClr val="333333"/>
            </a:solid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pic>
        <p:nvPicPr>
          <p:cNvPr id="11" name="Image 10">
            <a:extLst>
              <a:ext uri="{FF2B5EF4-FFF2-40B4-BE49-F238E27FC236}">
                <a16:creationId xmlns:a16="http://schemas.microsoft.com/office/drawing/2014/main" id="{7AC9A6AF-FC75-CB9F-7856-2FBFF5473752}"/>
              </a:ext>
            </a:extLst>
          </p:cNvPr>
          <p:cNvPicPr>
            <a:picLocks noChangeAspect="1"/>
          </p:cNvPicPr>
          <p:nvPr/>
        </p:nvPicPr>
        <p:blipFill>
          <a:blip r:embed="rId6"/>
          <a:stretch>
            <a:fillRect/>
          </a:stretch>
        </p:blipFill>
        <p:spPr>
          <a:xfrm>
            <a:off x="576310" y="1854504"/>
            <a:ext cx="1766452" cy="1634276"/>
          </a:xfrm>
          <a:prstGeom prst="ellipse">
            <a:avLst/>
          </a:prstGeom>
          <a:ln w="63500" cap="rnd">
            <a:no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5938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5C15A5F6-07A7-4DFB-9E9E-9C05A1C6C779}"/>
              </a:ext>
            </a:extLst>
          </p:cNvPr>
          <p:cNvGraphicFramePr>
            <a:graphicFrameLocks/>
          </p:cNvGraphicFramePr>
          <p:nvPr>
            <p:extLst>
              <p:ext uri="{D42A27DB-BD31-4B8C-83A1-F6EECF244321}">
                <p14:modId xmlns:p14="http://schemas.microsoft.com/office/powerpoint/2010/main" val="2303964911"/>
              </p:ext>
            </p:extLst>
          </p:nvPr>
        </p:nvGraphicFramePr>
        <p:xfrm>
          <a:off x="39955" y="2150712"/>
          <a:ext cx="5969781" cy="4108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a:extLst>
              <a:ext uri="{FF2B5EF4-FFF2-40B4-BE49-F238E27FC236}">
                <a16:creationId xmlns:a16="http://schemas.microsoft.com/office/drawing/2014/main" id="{78DB2384-CA65-4C13-9173-218E9D7F09BF}"/>
              </a:ext>
            </a:extLst>
          </p:cNvPr>
          <p:cNvGraphicFramePr>
            <a:graphicFrameLocks/>
          </p:cNvGraphicFramePr>
          <p:nvPr>
            <p:extLst>
              <p:ext uri="{D42A27DB-BD31-4B8C-83A1-F6EECF244321}">
                <p14:modId xmlns:p14="http://schemas.microsoft.com/office/powerpoint/2010/main" val="3754802819"/>
              </p:ext>
            </p:extLst>
          </p:nvPr>
        </p:nvGraphicFramePr>
        <p:xfrm>
          <a:off x="5426765" y="2372139"/>
          <a:ext cx="6632515" cy="3880766"/>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a:extLst>
              <a:ext uri="{FF2B5EF4-FFF2-40B4-BE49-F238E27FC236}">
                <a16:creationId xmlns:a16="http://schemas.microsoft.com/office/drawing/2014/main" id="{7370E2C5-5D53-A63B-499A-9B4C75508668}"/>
              </a:ext>
            </a:extLst>
          </p:cNvPr>
          <p:cNvSpPr txBox="1"/>
          <p:nvPr/>
        </p:nvSpPr>
        <p:spPr>
          <a:xfrm>
            <a:off x="1" y="6273225"/>
            <a:ext cx="12191678" cy="584775"/>
          </a:xfrm>
          <a:prstGeom prst="rect">
            <a:avLst/>
          </a:prstGeom>
          <a:noFill/>
        </p:spPr>
        <p:txBody>
          <a:bodyPr wrap="square">
            <a:spAutoFit/>
          </a:bodyPr>
          <a:lstStyle/>
          <a:p>
            <a:pPr algn="r"/>
            <a:r>
              <a:rPr lang="fr-F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Exemple item : </a:t>
            </a:r>
            <a:r>
              <a:rPr lang="fr-F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 événements qui, en apparence, ne semblent pas avoir de lien sont souvent le résultat d’activités secrètes</a:t>
            </a:r>
            <a:endParaRPr lang="fr-F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r"/>
            <a:r>
              <a:rPr lang="fr-FR" sz="1400" dirty="0">
                <a:latin typeface="Arial" panose="020B0604020202020204" pitchFamily="34" charset="0"/>
                <a:cs typeface="Arial" panose="020B0604020202020204" pitchFamily="34" charset="0"/>
              </a:rPr>
              <a:t>(Bruder, </a:t>
            </a:r>
            <a:r>
              <a:rPr lang="fr-FR" sz="1400" dirty="0" err="1">
                <a:latin typeface="Arial" panose="020B0604020202020204" pitchFamily="34" charset="0"/>
                <a:cs typeface="Arial" panose="020B0604020202020204" pitchFamily="34" charset="0"/>
              </a:rPr>
              <a:t>Haffke</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Neave</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Nouripanah</a:t>
            </a:r>
            <a:r>
              <a:rPr lang="fr-FR" sz="1400" dirty="0">
                <a:latin typeface="Arial" panose="020B0604020202020204" pitchFamily="34" charset="0"/>
                <a:cs typeface="Arial" panose="020B0604020202020204" pitchFamily="34" charset="0"/>
              </a:rPr>
              <a:t>, &amp; Imhoff, 2013) </a:t>
            </a:r>
            <a:r>
              <a:rPr lang="fr-FR" sz="1400" dirty="0">
                <a:solidFill>
                  <a:srgbClr val="000000"/>
                </a:solidFill>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DD2D4BA9-1395-5883-AB5A-D06039060EEA}"/>
              </a:ext>
            </a:extLst>
          </p:cNvPr>
          <p:cNvSpPr txBox="1">
            <a:spLocks/>
          </p:cNvSpPr>
          <p:nvPr/>
        </p:nvSpPr>
        <p:spPr>
          <a:xfrm>
            <a:off x="965951" y="764121"/>
            <a:ext cx="10260098" cy="892401"/>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fr-FR"/>
              <a:t>Etude 1 - RESULTATS prévalence des croyances</a:t>
            </a:r>
            <a:endParaRPr lang="fr-FR" dirty="0"/>
          </a:p>
        </p:txBody>
      </p:sp>
    </p:spTree>
    <p:extLst>
      <p:ext uri="{BB962C8B-B14F-4D97-AF65-F5344CB8AC3E}">
        <p14:creationId xmlns:p14="http://schemas.microsoft.com/office/powerpoint/2010/main" val="36575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4E5406FD-551D-43C1-8298-84AA996EF0BB}"/>
              </a:ext>
            </a:extLst>
          </p:cNvPr>
          <p:cNvGraphicFramePr>
            <a:graphicFrameLocks noChangeAspect="1"/>
          </p:cNvGraphicFramePr>
          <p:nvPr/>
        </p:nvGraphicFramePr>
        <p:xfrm>
          <a:off x="420648" y="1819616"/>
          <a:ext cx="8739054" cy="4562717"/>
        </p:xfrm>
        <a:graphic>
          <a:graphicData uri="http://schemas.openxmlformats.org/presentationml/2006/ole">
            <mc:AlternateContent xmlns:mc="http://schemas.openxmlformats.org/markup-compatibility/2006">
              <mc:Choice xmlns:v="urn:schemas-microsoft-com:vml" Requires="v">
                <p:oleObj spid="_x0000_s1026" name="Image bitmap" r:id="rId4" imgW="7324560" imgH="3824280" progId="Paint.Picture">
                  <p:embed/>
                </p:oleObj>
              </mc:Choice>
              <mc:Fallback>
                <p:oleObj name="Image bitmap" r:id="rId4" imgW="7324560" imgH="3824280" progId="Paint.Picture">
                  <p:embed/>
                  <p:pic>
                    <p:nvPicPr>
                      <p:cNvPr id="4" name="Objet 3">
                        <a:extLst>
                          <a:ext uri="{FF2B5EF4-FFF2-40B4-BE49-F238E27FC236}">
                            <a16:creationId xmlns:a16="http://schemas.microsoft.com/office/drawing/2014/main" id="{4E5406FD-551D-43C1-8298-84AA996EF0BB}"/>
                          </a:ext>
                        </a:extLst>
                      </p:cNvPr>
                      <p:cNvPicPr/>
                      <p:nvPr/>
                    </p:nvPicPr>
                    <p:blipFill>
                      <a:blip r:embed="rId5"/>
                      <a:stretch>
                        <a:fillRect/>
                      </a:stretch>
                    </p:blipFill>
                    <p:spPr>
                      <a:xfrm>
                        <a:off x="420648" y="1819616"/>
                        <a:ext cx="8739054" cy="4562717"/>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407D56B6-F177-41F7-9FFD-C55071BA02F4}"/>
              </a:ext>
            </a:extLst>
          </p:cNvPr>
          <p:cNvSpPr/>
          <p:nvPr/>
        </p:nvSpPr>
        <p:spPr>
          <a:xfrm>
            <a:off x="3257452" y="6284102"/>
            <a:ext cx="4009431" cy="369332"/>
          </a:xfrm>
          <a:prstGeom prst="rect">
            <a:avLst/>
          </a:prstGeom>
        </p:spPr>
        <p:txBody>
          <a:bodyPr wrap="none">
            <a:spAutoFit/>
          </a:bodyPr>
          <a:lstStyle/>
          <a:p>
            <a:r>
              <a:rPr lang="fr-FR" dirty="0"/>
              <a:t>Rapport </a:t>
            </a:r>
            <a:r>
              <a:rPr lang="fr-FR" i="1" dirty="0" err="1"/>
              <a:t>Conspiracy</a:t>
            </a:r>
            <a:r>
              <a:rPr lang="fr-FR" i="1" dirty="0"/>
              <a:t> </a:t>
            </a:r>
            <a:r>
              <a:rPr lang="fr-FR" i="1" dirty="0" err="1"/>
              <a:t>watch</a:t>
            </a:r>
            <a:r>
              <a:rPr lang="fr-FR" i="1" dirty="0"/>
              <a:t> 2017-2018</a:t>
            </a:r>
            <a:endParaRPr lang="fr-FR" dirty="0"/>
          </a:p>
        </p:txBody>
      </p:sp>
      <p:sp>
        <p:nvSpPr>
          <p:cNvPr id="9" name="Titre 1">
            <a:extLst>
              <a:ext uri="{FF2B5EF4-FFF2-40B4-BE49-F238E27FC236}">
                <a16:creationId xmlns:a16="http://schemas.microsoft.com/office/drawing/2014/main" id="{00EF7302-EE7A-7AFC-071E-123769EEDDD6}"/>
              </a:ext>
            </a:extLst>
          </p:cNvPr>
          <p:cNvSpPr>
            <a:spLocks noGrp="1"/>
          </p:cNvSpPr>
          <p:nvPr>
            <p:ph type="title"/>
          </p:nvPr>
        </p:nvSpPr>
        <p:spPr>
          <a:xfrm>
            <a:off x="1024128" y="585216"/>
            <a:ext cx="10196098" cy="1499616"/>
          </a:xfrm>
        </p:spPr>
        <p:txBody>
          <a:bodyPr>
            <a:normAutofit/>
          </a:bodyPr>
          <a:lstStyle/>
          <a:p>
            <a:r>
              <a:rPr lang="fr-FR" dirty="0"/>
              <a:t>croyances auxquelles les individus adhérent</a:t>
            </a:r>
          </a:p>
        </p:txBody>
      </p:sp>
    </p:spTree>
    <p:extLst>
      <p:ext uri="{BB962C8B-B14F-4D97-AF65-F5344CB8AC3E}">
        <p14:creationId xmlns:p14="http://schemas.microsoft.com/office/powerpoint/2010/main" val="3487403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0F89D-EDFC-4399-ACAD-D2B11BB31A7C}"/>
              </a:ext>
            </a:extLst>
          </p:cNvPr>
          <p:cNvSpPr>
            <a:spLocks noGrp="1"/>
          </p:cNvSpPr>
          <p:nvPr>
            <p:ph type="title"/>
          </p:nvPr>
        </p:nvSpPr>
        <p:spPr>
          <a:xfrm>
            <a:off x="1024128" y="585216"/>
            <a:ext cx="10196098" cy="1499616"/>
          </a:xfrm>
        </p:spPr>
        <p:txBody>
          <a:bodyPr>
            <a:normAutofit/>
          </a:bodyPr>
          <a:lstStyle/>
          <a:p>
            <a:r>
              <a:rPr lang="fr-FR" dirty="0"/>
              <a:t>croyances auxquelles les individus adhérent</a:t>
            </a:r>
          </a:p>
        </p:txBody>
      </p:sp>
      <p:pic>
        <p:nvPicPr>
          <p:cNvPr id="5" name="Image 4">
            <a:extLst>
              <a:ext uri="{FF2B5EF4-FFF2-40B4-BE49-F238E27FC236}">
                <a16:creationId xmlns:a16="http://schemas.microsoft.com/office/drawing/2014/main" id="{0CD170B6-330C-4D92-9739-609F1862F374}"/>
              </a:ext>
            </a:extLst>
          </p:cNvPr>
          <p:cNvPicPr>
            <a:picLocks noChangeAspect="1"/>
          </p:cNvPicPr>
          <p:nvPr/>
        </p:nvPicPr>
        <p:blipFill>
          <a:blip r:embed="rId2"/>
          <a:stretch>
            <a:fillRect/>
          </a:stretch>
        </p:blipFill>
        <p:spPr>
          <a:xfrm>
            <a:off x="1637572" y="1928958"/>
            <a:ext cx="8916856" cy="4511018"/>
          </a:xfrm>
          <a:prstGeom prst="rect">
            <a:avLst/>
          </a:prstGeom>
        </p:spPr>
      </p:pic>
      <p:sp>
        <p:nvSpPr>
          <p:cNvPr id="6" name="Rectangle 5">
            <a:extLst>
              <a:ext uri="{FF2B5EF4-FFF2-40B4-BE49-F238E27FC236}">
                <a16:creationId xmlns:a16="http://schemas.microsoft.com/office/drawing/2014/main" id="{7E703E7F-B421-413F-AE75-E826D4E584ED}"/>
              </a:ext>
            </a:extLst>
          </p:cNvPr>
          <p:cNvSpPr/>
          <p:nvPr/>
        </p:nvSpPr>
        <p:spPr>
          <a:xfrm>
            <a:off x="4209687" y="6348459"/>
            <a:ext cx="4009431" cy="369332"/>
          </a:xfrm>
          <a:prstGeom prst="rect">
            <a:avLst/>
          </a:prstGeom>
        </p:spPr>
        <p:txBody>
          <a:bodyPr wrap="none">
            <a:spAutoFit/>
          </a:bodyPr>
          <a:lstStyle/>
          <a:p>
            <a:r>
              <a:rPr lang="fr-FR" dirty="0"/>
              <a:t>Rapport </a:t>
            </a:r>
            <a:r>
              <a:rPr lang="fr-FR" i="1" dirty="0" err="1"/>
              <a:t>Conspiracy</a:t>
            </a:r>
            <a:r>
              <a:rPr lang="fr-FR" i="1" dirty="0"/>
              <a:t> </a:t>
            </a:r>
            <a:r>
              <a:rPr lang="fr-FR" i="1" dirty="0" err="1"/>
              <a:t>watch</a:t>
            </a:r>
            <a:r>
              <a:rPr lang="fr-FR" i="1" dirty="0"/>
              <a:t> 2017-2018</a:t>
            </a:r>
            <a:endParaRPr lang="fr-FR" dirty="0"/>
          </a:p>
        </p:txBody>
      </p:sp>
    </p:spTree>
    <p:extLst>
      <p:ext uri="{BB962C8B-B14F-4D97-AF65-F5344CB8AC3E}">
        <p14:creationId xmlns:p14="http://schemas.microsoft.com/office/powerpoint/2010/main" val="2937609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fficher l’image source">
            <a:extLst>
              <a:ext uri="{FF2B5EF4-FFF2-40B4-BE49-F238E27FC236}">
                <a16:creationId xmlns:a16="http://schemas.microsoft.com/office/drawing/2014/main" id="{40F06A96-E5BF-420E-87A7-594C42210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5107" y="499370"/>
            <a:ext cx="2094275" cy="848032"/>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C94F88AB-08A7-46B1-A21D-237B4A316DAD}"/>
              </a:ext>
            </a:extLst>
          </p:cNvPr>
          <p:cNvSpPr txBox="1"/>
          <p:nvPr/>
        </p:nvSpPr>
        <p:spPr>
          <a:xfrm>
            <a:off x="479380" y="2210180"/>
            <a:ext cx="3158835" cy="1754326"/>
          </a:xfrm>
          <a:prstGeom prst="rect">
            <a:avLst/>
          </a:prstGeom>
          <a:noFill/>
          <a:ln w="28575">
            <a:solidFill>
              <a:schemeClr val="accent1"/>
            </a:solidFill>
          </a:ln>
        </p:spPr>
        <p:txBody>
          <a:bodyPr wrap="square" rtlCol="0">
            <a:spAutoFit/>
          </a:bodyPr>
          <a:lstStyle/>
          <a:p>
            <a:pPr algn="ctr"/>
            <a:r>
              <a:rPr lang="fr-FR" b="1" dirty="0"/>
              <a:t>Public cible </a:t>
            </a:r>
          </a:p>
          <a:p>
            <a:pPr algn="ctr"/>
            <a:endParaRPr lang="fr-FR" u="sng" dirty="0"/>
          </a:p>
          <a:p>
            <a:pPr algn="ctr"/>
            <a:r>
              <a:rPr lang="fr-FR" dirty="0"/>
              <a:t> </a:t>
            </a:r>
            <a:r>
              <a:rPr lang="fr-FR" b="1" dirty="0"/>
              <a:t>Médiateurs</a:t>
            </a:r>
            <a:r>
              <a:rPr lang="fr-FR" dirty="0"/>
              <a:t> </a:t>
            </a:r>
            <a:r>
              <a:rPr lang="fr-FR" b="1" dirty="0"/>
              <a:t>scientifiques</a:t>
            </a:r>
            <a:r>
              <a:rPr lang="fr-FR" dirty="0"/>
              <a:t> et </a:t>
            </a:r>
            <a:r>
              <a:rPr lang="fr-FR" b="1" dirty="0"/>
              <a:t>enseignants</a:t>
            </a:r>
            <a:r>
              <a:rPr lang="fr-FR" dirty="0"/>
              <a:t> de l’éducation nationale </a:t>
            </a:r>
          </a:p>
          <a:p>
            <a:pPr algn="just"/>
            <a:endParaRPr lang="fr-FR" dirty="0"/>
          </a:p>
        </p:txBody>
      </p:sp>
      <p:sp>
        <p:nvSpPr>
          <p:cNvPr id="18" name="ZoneTexte 17">
            <a:extLst>
              <a:ext uri="{FF2B5EF4-FFF2-40B4-BE49-F238E27FC236}">
                <a16:creationId xmlns:a16="http://schemas.microsoft.com/office/drawing/2014/main" id="{C3CF502B-53F7-476F-9DF5-5DE27057C6FC}"/>
              </a:ext>
            </a:extLst>
          </p:cNvPr>
          <p:cNvSpPr txBox="1"/>
          <p:nvPr/>
        </p:nvSpPr>
        <p:spPr>
          <a:xfrm>
            <a:off x="4516582" y="2190614"/>
            <a:ext cx="3158836" cy="1754326"/>
          </a:xfrm>
          <a:prstGeom prst="rect">
            <a:avLst/>
          </a:prstGeom>
          <a:noFill/>
          <a:ln w="28575">
            <a:solidFill>
              <a:schemeClr val="accent1"/>
            </a:solidFill>
          </a:ln>
        </p:spPr>
        <p:txBody>
          <a:bodyPr wrap="square" rtlCol="0">
            <a:spAutoFit/>
          </a:bodyPr>
          <a:lstStyle>
            <a:defPPr>
              <a:defRPr lang="en-US"/>
            </a:defPPr>
            <a:lvl1pPr algn="ctr">
              <a:defRPr b="1"/>
            </a:lvl1pPr>
          </a:lstStyle>
          <a:p>
            <a:r>
              <a:rPr lang="fr-FR" dirty="0"/>
              <a:t>Objectif </a:t>
            </a:r>
          </a:p>
          <a:p>
            <a:endParaRPr lang="fr-FR" dirty="0"/>
          </a:p>
          <a:p>
            <a:r>
              <a:rPr lang="fr-FR" dirty="0"/>
              <a:t> Mesurer l’impact de contenus spécifiques sur les croyances infondées. </a:t>
            </a:r>
          </a:p>
          <a:p>
            <a:endParaRPr lang="fr-FR" dirty="0"/>
          </a:p>
        </p:txBody>
      </p:sp>
      <p:sp>
        <p:nvSpPr>
          <p:cNvPr id="19" name="ZoneTexte 18">
            <a:extLst>
              <a:ext uri="{FF2B5EF4-FFF2-40B4-BE49-F238E27FC236}">
                <a16:creationId xmlns:a16="http://schemas.microsoft.com/office/drawing/2014/main" id="{90417130-F2F3-4D6B-86C3-921381E1E3DB}"/>
              </a:ext>
            </a:extLst>
          </p:cNvPr>
          <p:cNvSpPr txBox="1"/>
          <p:nvPr/>
        </p:nvSpPr>
        <p:spPr>
          <a:xfrm>
            <a:off x="8466254" y="2184912"/>
            <a:ext cx="3158836" cy="1754326"/>
          </a:xfrm>
          <a:prstGeom prst="rect">
            <a:avLst/>
          </a:prstGeom>
          <a:noFill/>
          <a:ln w="28575">
            <a:solidFill>
              <a:schemeClr val="accent1"/>
            </a:solidFill>
          </a:ln>
        </p:spPr>
        <p:txBody>
          <a:bodyPr wrap="square" rtlCol="0">
            <a:spAutoFit/>
          </a:bodyPr>
          <a:lstStyle/>
          <a:p>
            <a:pPr algn="ctr"/>
            <a:r>
              <a:rPr lang="fr-FR" b="1" dirty="0"/>
              <a:t>Mesures</a:t>
            </a:r>
          </a:p>
          <a:p>
            <a:pPr algn="ctr"/>
            <a:endParaRPr lang="fr-FR" dirty="0"/>
          </a:p>
          <a:p>
            <a:pPr marL="285750" indent="-285750">
              <a:buFont typeface="Arial" panose="020B0604020202020204" pitchFamily="34" charset="0"/>
              <a:buChar char="•"/>
            </a:pPr>
            <a:r>
              <a:rPr lang="fr-FR" dirty="0"/>
              <a:t> Avant intervention </a:t>
            </a:r>
          </a:p>
          <a:p>
            <a:pPr marL="285750" indent="-285750">
              <a:buFont typeface="Arial" panose="020B0604020202020204" pitchFamily="34" charset="0"/>
              <a:buChar char="•"/>
            </a:pPr>
            <a:r>
              <a:rPr lang="fr-FR" dirty="0"/>
              <a:t>Juste après </a:t>
            </a:r>
          </a:p>
          <a:p>
            <a:pPr marL="285750" indent="-285750">
              <a:buFont typeface="Arial" panose="020B0604020202020204" pitchFamily="34" charset="0"/>
              <a:buChar char="•"/>
            </a:pPr>
            <a:r>
              <a:rPr lang="fr-FR" dirty="0"/>
              <a:t>(4 mois après)</a:t>
            </a:r>
          </a:p>
          <a:p>
            <a:endParaRPr lang="fr-FR" dirty="0"/>
          </a:p>
        </p:txBody>
      </p:sp>
      <p:pic>
        <p:nvPicPr>
          <p:cNvPr id="22" name="Image 21">
            <a:extLst>
              <a:ext uri="{FF2B5EF4-FFF2-40B4-BE49-F238E27FC236}">
                <a16:creationId xmlns:a16="http://schemas.microsoft.com/office/drawing/2014/main" id="{406E7539-4E1E-4F91-BDAB-FE0A3F458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2245" y="3450165"/>
            <a:ext cx="467286" cy="467286"/>
          </a:xfrm>
          <a:prstGeom prst="rect">
            <a:avLst/>
          </a:prstGeom>
        </p:spPr>
      </p:pic>
      <p:grpSp>
        <p:nvGrpSpPr>
          <p:cNvPr id="7" name="Groupe 6">
            <a:extLst>
              <a:ext uri="{FF2B5EF4-FFF2-40B4-BE49-F238E27FC236}">
                <a16:creationId xmlns:a16="http://schemas.microsoft.com/office/drawing/2014/main" id="{32688F6E-5A53-40BD-A18C-F59E4C2FEFD4}"/>
              </a:ext>
            </a:extLst>
          </p:cNvPr>
          <p:cNvGrpSpPr/>
          <p:nvPr/>
        </p:nvGrpSpPr>
        <p:grpSpPr>
          <a:xfrm>
            <a:off x="1116686" y="4829549"/>
            <a:ext cx="4915572" cy="1751452"/>
            <a:chOff x="147716" y="4837772"/>
            <a:chExt cx="4915572" cy="1751452"/>
          </a:xfrm>
        </p:grpSpPr>
        <p:pic>
          <p:nvPicPr>
            <p:cNvPr id="10" name="Image 9">
              <a:extLst>
                <a:ext uri="{FF2B5EF4-FFF2-40B4-BE49-F238E27FC236}">
                  <a16:creationId xmlns:a16="http://schemas.microsoft.com/office/drawing/2014/main" id="{4563624C-4F1E-4402-921D-AB08BB0A2B19}"/>
                </a:ext>
              </a:extLst>
            </p:cNvPr>
            <p:cNvPicPr/>
            <p:nvPr/>
          </p:nvPicPr>
          <p:blipFill rotWithShape="1">
            <a:blip r:embed="rId5">
              <a:extLst>
                <a:ext uri="{28A0092B-C50C-407E-A947-70E740481C1C}">
                  <a14:useLocalDpi xmlns:a14="http://schemas.microsoft.com/office/drawing/2010/main" val="0"/>
                </a:ext>
              </a:extLst>
            </a:blip>
            <a:srcRect b="19385"/>
            <a:stretch/>
          </p:blipFill>
          <p:spPr>
            <a:xfrm>
              <a:off x="2213142" y="4837772"/>
              <a:ext cx="2850146" cy="1751452"/>
            </a:xfrm>
            <a:prstGeom prst="rect">
              <a:avLst/>
            </a:prstGeom>
          </p:spPr>
        </p:pic>
        <p:sp>
          <p:nvSpPr>
            <p:cNvPr id="2" name="Rectangle 1">
              <a:extLst>
                <a:ext uri="{FF2B5EF4-FFF2-40B4-BE49-F238E27FC236}">
                  <a16:creationId xmlns:a16="http://schemas.microsoft.com/office/drawing/2014/main" id="{64639738-9ECE-4FCE-94B0-45F13E6A79E0}"/>
                </a:ext>
              </a:extLst>
            </p:cNvPr>
            <p:cNvSpPr/>
            <p:nvPr/>
          </p:nvSpPr>
          <p:spPr>
            <a:xfrm>
              <a:off x="147716" y="5963241"/>
              <a:ext cx="2000370" cy="458172"/>
            </a:xfrm>
            <a:prstGeom prst="rect">
              <a:avLst/>
            </a:prstGeom>
            <a:ln>
              <a:solidFill>
                <a:srgbClr val="4472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Webinaire Sciences</a:t>
              </a:r>
            </a:p>
          </p:txBody>
        </p:sp>
      </p:grpSp>
      <p:grpSp>
        <p:nvGrpSpPr>
          <p:cNvPr id="8" name="Groupe 7">
            <a:extLst>
              <a:ext uri="{FF2B5EF4-FFF2-40B4-BE49-F238E27FC236}">
                <a16:creationId xmlns:a16="http://schemas.microsoft.com/office/drawing/2014/main" id="{6731B7B7-C812-4A1A-A0AF-0BBC656B5C0F}"/>
              </a:ext>
            </a:extLst>
          </p:cNvPr>
          <p:cNvGrpSpPr/>
          <p:nvPr/>
        </p:nvGrpSpPr>
        <p:grpSpPr>
          <a:xfrm>
            <a:off x="6159743" y="4613465"/>
            <a:ext cx="5958449" cy="2025604"/>
            <a:chOff x="6293594" y="4799769"/>
            <a:chExt cx="5608455" cy="1751452"/>
          </a:xfrm>
        </p:grpSpPr>
        <p:pic>
          <p:nvPicPr>
            <p:cNvPr id="9" name="Image 8">
              <a:extLst>
                <a:ext uri="{FF2B5EF4-FFF2-40B4-BE49-F238E27FC236}">
                  <a16:creationId xmlns:a16="http://schemas.microsoft.com/office/drawing/2014/main" id="{8200DE6C-F599-437C-BE53-71856383CE5F}"/>
                </a:ext>
              </a:extLst>
            </p:cNvPr>
            <p:cNvPicPr/>
            <p:nvPr/>
          </p:nvPicPr>
          <p:blipFill>
            <a:blip r:embed="rId6">
              <a:extLst>
                <a:ext uri="{28A0092B-C50C-407E-A947-70E740481C1C}">
                  <a14:useLocalDpi xmlns:a14="http://schemas.microsoft.com/office/drawing/2010/main" val="0"/>
                </a:ext>
              </a:extLst>
            </a:blip>
            <a:stretch>
              <a:fillRect/>
            </a:stretch>
          </p:blipFill>
          <p:spPr>
            <a:xfrm>
              <a:off x="6293594" y="4799769"/>
              <a:ext cx="2865769" cy="1751452"/>
            </a:xfrm>
            <a:prstGeom prst="rect">
              <a:avLst/>
            </a:prstGeom>
          </p:spPr>
        </p:pic>
        <p:sp>
          <p:nvSpPr>
            <p:cNvPr id="12" name="Rectangle 11">
              <a:extLst>
                <a:ext uri="{FF2B5EF4-FFF2-40B4-BE49-F238E27FC236}">
                  <a16:creationId xmlns:a16="http://schemas.microsoft.com/office/drawing/2014/main" id="{3DECFACF-C739-4927-9AA9-C6F07781842A}"/>
                </a:ext>
              </a:extLst>
            </p:cNvPr>
            <p:cNvSpPr/>
            <p:nvPr/>
          </p:nvSpPr>
          <p:spPr>
            <a:xfrm>
              <a:off x="9159363" y="5991791"/>
              <a:ext cx="2742686" cy="465024"/>
            </a:xfrm>
            <a:prstGeom prst="rect">
              <a:avLst/>
            </a:prstGeom>
            <a:ln>
              <a:solidFill>
                <a:srgbClr val="4472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Webinaire Pseudosciences</a:t>
              </a:r>
            </a:p>
          </p:txBody>
        </p:sp>
      </p:grpSp>
      <p:sp>
        <p:nvSpPr>
          <p:cNvPr id="3" name="ZoneTexte 2">
            <a:extLst>
              <a:ext uri="{FF2B5EF4-FFF2-40B4-BE49-F238E27FC236}">
                <a16:creationId xmlns:a16="http://schemas.microsoft.com/office/drawing/2014/main" id="{2768724F-0E73-4A7F-89AD-7D01B227E0FC}"/>
              </a:ext>
            </a:extLst>
          </p:cNvPr>
          <p:cNvSpPr txBox="1"/>
          <p:nvPr/>
        </p:nvSpPr>
        <p:spPr>
          <a:xfrm>
            <a:off x="7128714" y="6581001"/>
            <a:ext cx="5063286" cy="276999"/>
          </a:xfrm>
          <a:prstGeom prst="rect">
            <a:avLst/>
          </a:prstGeom>
          <a:noFill/>
        </p:spPr>
        <p:txBody>
          <a:bodyPr wrap="square" rtlCol="0">
            <a:spAutoFit/>
          </a:bodyPr>
          <a:lstStyle/>
          <a:p>
            <a:r>
              <a:rPr lang="fr-FR" sz="1200" dirty="0"/>
              <a:t>Source : formateurs CANOPE (Lucile BOUCLY, Nicolas BUREAU, Antoine GOSSE)</a:t>
            </a:r>
          </a:p>
        </p:txBody>
      </p:sp>
      <p:cxnSp>
        <p:nvCxnSpPr>
          <p:cNvPr id="13" name="Connecteur droit 12">
            <a:extLst>
              <a:ext uri="{FF2B5EF4-FFF2-40B4-BE49-F238E27FC236}">
                <a16:creationId xmlns:a16="http://schemas.microsoft.com/office/drawing/2014/main" id="{8EFE8A65-D09D-256B-5D9D-8AEEFECFF789}"/>
              </a:ext>
            </a:extLst>
          </p:cNvPr>
          <p:cNvCxnSpPr/>
          <p:nvPr/>
        </p:nvCxnSpPr>
        <p:spPr>
          <a:xfrm>
            <a:off x="6096000" y="4799769"/>
            <a:ext cx="0" cy="175145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6B237236-D414-9473-482B-D78C6EB48BF4}"/>
              </a:ext>
            </a:extLst>
          </p:cNvPr>
          <p:cNvSpPr txBox="1"/>
          <p:nvPr/>
        </p:nvSpPr>
        <p:spPr>
          <a:xfrm>
            <a:off x="4231466" y="4302201"/>
            <a:ext cx="3726967" cy="369332"/>
          </a:xfrm>
          <a:prstGeom prst="rect">
            <a:avLst/>
          </a:prstGeom>
          <a:noFill/>
        </p:spPr>
        <p:txBody>
          <a:bodyPr wrap="square" rtlCol="0">
            <a:spAutoFit/>
          </a:bodyPr>
          <a:lstStyle/>
          <a:p>
            <a:pPr algn="ctr"/>
            <a:r>
              <a:rPr lang="fr-FR" b="1" dirty="0"/>
              <a:t>Exemple de matériel de formation :</a:t>
            </a:r>
          </a:p>
        </p:txBody>
      </p:sp>
      <p:sp>
        <p:nvSpPr>
          <p:cNvPr id="15" name="Google Shape;247;p10">
            <a:extLst>
              <a:ext uri="{FF2B5EF4-FFF2-40B4-BE49-F238E27FC236}">
                <a16:creationId xmlns:a16="http://schemas.microsoft.com/office/drawing/2014/main" id="{1F32EE28-9AE0-2311-7AA0-C1F473460B74}"/>
              </a:ext>
            </a:extLst>
          </p:cNvPr>
          <p:cNvSpPr txBox="1">
            <a:spLocks noGrp="1"/>
          </p:cNvSpPr>
          <p:nvPr>
            <p:ph type="title"/>
          </p:nvPr>
        </p:nvSpPr>
        <p:spPr>
          <a:xfrm>
            <a:off x="871744" y="597945"/>
            <a:ext cx="10982325" cy="1188600"/>
          </a:xfrm>
          <a:prstGeom prst="rect">
            <a:avLst/>
          </a:prstGeom>
        </p:spPr>
        <p:txBody>
          <a:bodyPr vert="horz" lIns="91440" tIns="45720" rIns="91440" bIns="45720" rtlCol="0" anchor="ctr">
            <a:normAutofit fontScale="90000"/>
          </a:bodyPr>
          <a:lstStyle/>
          <a:p>
            <a:r>
              <a:rPr lang="fr-FR" dirty="0"/>
              <a:t>Etude 2 : EVALUATION DU WEBINAIRE CANOPE </a:t>
            </a:r>
            <a:endParaRPr dirty="0"/>
          </a:p>
          <a:p>
            <a:r>
              <a:rPr lang="fr-FR" dirty="0"/>
              <a:t>« EC ET DEMARCHE SCIENTIFIQUE »</a:t>
            </a:r>
            <a:endParaRPr dirty="0"/>
          </a:p>
        </p:txBody>
      </p:sp>
    </p:spTree>
    <p:extLst>
      <p:ext uri="{BB962C8B-B14F-4D97-AF65-F5344CB8AC3E}">
        <p14:creationId xmlns:p14="http://schemas.microsoft.com/office/powerpoint/2010/main" val="11065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F6BA09-5A42-4AE2-8DFE-D9DFBFF7B0E2}"/>
              </a:ext>
            </a:extLst>
          </p:cNvPr>
          <p:cNvSpPr>
            <a:spLocks noGrp="1"/>
          </p:cNvSpPr>
          <p:nvPr>
            <p:ph idx="1"/>
          </p:nvPr>
        </p:nvSpPr>
        <p:spPr>
          <a:xfrm>
            <a:off x="1024128" y="2286000"/>
            <a:ext cx="10829941" cy="4023360"/>
          </a:xfrm>
        </p:spPr>
        <p:txBody>
          <a:bodyPr>
            <a:normAutofit/>
          </a:bodyPr>
          <a:lstStyle/>
          <a:p>
            <a:pPr algn="just"/>
            <a:r>
              <a:rPr lang="fr-FR" sz="2000" dirty="0">
                <a:latin typeface="Arial" panose="020B0604020202020204" pitchFamily="34" charset="0"/>
                <a:cs typeface="Arial" panose="020B0604020202020204" pitchFamily="34" charset="0"/>
              </a:rPr>
              <a:t>PARTICIPANTS au Webinaire Canopé “EC et démarche scientifique”</a:t>
            </a:r>
          </a:p>
          <a:p>
            <a:pPr algn="just"/>
            <a:r>
              <a:rPr lang="fr-FR" dirty="0"/>
              <a:t>25 </a:t>
            </a:r>
            <a:r>
              <a:rPr lang="fr-FR" dirty="0" err="1"/>
              <a:t>enseignant·e·s</a:t>
            </a:r>
            <a:r>
              <a:rPr lang="fr-FR" dirty="0"/>
              <a:t> </a:t>
            </a:r>
            <a:r>
              <a:rPr lang="fr-FR" dirty="0" err="1"/>
              <a:t>âgé·e·s</a:t>
            </a:r>
            <a:r>
              <a:rPr lang="fr-FR" dirty="0"/>
              <a:t> en moyenne de 43 ans (</a:t>
            </a:r>
            <a:r>
              <a:rPr lang="fr-FR" dirty="0" err="1"/>
              <a:t>M</a:t>
            </a:r>
            <a:r>
              <a:rPr lang="fr-FR" sz="1800" dirty="0" err="1"/>
              <a:t>âge</a:t>
            </a:r>
            <a:r>
              <a:rPr lang="fr-FR" dirty="0"/>
              <a:t>=43,6 ans ; </a:t>
            </a:r>
            <a:r>
              <a:rPr lang="fr-FR" dirty="0" err="1"/>
              <a:t>ET</a:t>
            </a:r>
            <a:r>
              <a:rPr lang="fr-FR" sz="1800" dirty="0" err="1"/>
              <a:t>âge</a:t>
            </a:r>
            <a:r>
              <a:rPr lang="fr-FR" dirty="0"/>
              <a:t>= 8.41ans). </a:t>
            </a:r>
          </a:p>
        </p:txBody>
      </p:sp>
      <p:sp>
        <p:nvSpPr>
          <p:cNvPr id="7" name="Google Shape;247;p10">
            <a:extLst>
              <a:ext uri="{FF2B5EF4-FFF2-40B4-BE49-F238E27FC236}">
                <a16:creationId xmlns:a16="http://schemas.microsoft.com/office/drawing/2014/main" id="{6EA5C1C8-EF27-6F24-5393-01EB459AFFC6}"/>
              </a:ext>
            </a:extLst>
          </p:cNvPr>
          <p:cNvSpPr txBox="1">
            <a:spLocks/>
          </p:cNvSpPr>
          <p:nvPr/>
        </p:nvSpPr>
        <p:spPr>
          <a:xfrm>
            <a:off x="871744" y="597945"/>
            <a:ext cx="10982325" cy="11886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fr-FR"/>
              <a:t>Etude 2 : EVALUATION DU WEBINAIRE CANOPE </a:t>
            </a:r>
          </a:p>
          <a:p>
            <a:r>
              <a:rPr lang="fr-FR"/>
              <a:t>« EC ET DEMARCHE SCIENTIFIQUE »</a:t>
            </a:r>
            <a:endParaRPr lang="fr-FR" dirty="0"/>
          </a:p>
        </p:txBody>
      </p:sp>
      <p:graphicFrame>
        <p:nvGraphicFramePr>
          <p:cNvPr id="10" name="Graphique 9">
            <a:extLst>
              <a:ext uri="{FF2B5EF4-FFF2-40B4-BE49-F238E27FC236}">
                <a16:creationId xmlns:a16="http://schemas.microsoft.com/office/drawing/2014/main" id="{5EDDCFB0-26A8-CD43-E3F9-8DE9266BBE7A}"/>
              </a:ext>
            </a:extLst>
          </p:cNvPr>
          <p:cNvGraphicFramePr/>
          <p:nvPr>
            <p:extLst>
              <p:ext uri="{D42A27DB-BD31-4B8C-83A1-F6EECF244321}">
                <p14:modId xmlns:p14="http://schemas.microsoft.com/office/powerpoint/2010/main" val="3328665750"/>
              </p:ext>
            </p:extLst>
          </p:nvPr>
        </p:nvGraphicFramePr>
        <p:xfrm>
          <a:off x="7109791" y="3783495"/>
          <a:ext cx="4929809" cy="3326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a:extLst>
              <a:ext uri="{FF2B5EF4-FFF2-40B4-BE49-F238E27FC236}">
                <a16:creationId xmlns:a16="http://schemas.microsoft.com/office/drawing/2014/main" id="{86E8A849-D036-B80A-C1A9-59AAA5F5258C}"/>
              </a:ext>
            </a:extLst>
          </p:cNvPr>
          <p:cNvGraphicFramePr/>
          <p:nvPr>
            <p:extLst>
              <p:ext uri="{D42A27DB-BD31-4B8C-83A1-F6EECF244321}">
                <p14:modId xmlns:p14="http://schemas.microsoft.com/office/powerpoint/2010/main" val="117059868"/>
              </p:ext>
            </p:extLst>
          </p:nvPr>
        </p:nvGraphicFramePr>
        <p:xfrm>
          <a:off x="1287315" y="3717234"/>
          <a:ext cx="4929809" cy="33262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308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CE35A-D0BB-DB7E-141B-2B81C584EAE3}"/>
              </a:ext>
            </a:extLst>
          </p:cNvPr>
          <p:cNvSpPr>
            <a:spLocks noGrp="1"/>
          </p:cNvSpPr>
          <p:nvPr>
            <p:ph type="title"/>
          </p:nvPr>
        </p:nvSpPr>
        <p:spPr>
          <a:xfrm>
            <a:off x="1024128" y="585216"/>
            <a:ext cx="9720072" cy="1020197"/>
          </a:xfrm>
        </p:spPr>
        <p:txBody>
          <a:bodyPr/>
          <a:lstStyle/>
          <a:p>
            <a:r>
              <a:rPr lang="fr-FR" dirty="0" err="1"/>
              <a:t>Resultats</a:t>
            </a:r>
            <a:r>
              <a:rPr lang="fr-FR" dirty="0"/>
              <a:t> : variables personnologiques</a:t>
            </a:r>
          </a:p>
        </p:txBody>
      </p:sp>
      <p:sp>
        <p:nvSpPr>
          <p:cNvPr id="4" name="Espace réservé du contenu 2">
            <a:extLst>
              <a:ext uri="{FF2B5EF4-FFF2-40B4-BE49-F238E27FC236}">
                <a16:creationId xmlns:a16="http://schemas.microsoft.com/office/drawing/2014/main" id="{9FB6FECD-9C7F-B14E-6FB1-AC6B18FC8B86}"/>
              </a:ext>
            </a:extLst>
          </p:cNvPr>
          <p:cNvSpPr txBox="1">
            <a:spLocks/>
          </p:cNvSpPr>
          <p:nvPr/>
        </p:nvSpPr>
        <p:spPr>
          <a:xfrm>
            <a:off x="4977429" y="2370162"/>
            <a:ext cx="362293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fr-FR" dirty="0"/>
          </a:p>
        </p:txBody>
      </p:sp>
      <p:sp>
        <p:nvSpPr>
          <p:cNvPr id="3" name="ZoneTexte 2">
            <a:extLst>
              <a:ext uri="{FF2B5EF4-FFF2-40B4-BE49-F238E27FC236}">
                <a16:creationId xmlns:a16="http://schemas.microsoft.com/office/drawing/2014/main" id="{85C0B375-F80B-4B0C-B516-3B16496F24E9}"/>
              </a:ext>
            </a:extLst>
          </p:cNvPr>
          <p:cNvSpPr txBox="1"/>
          <p:nvPr/>
        </p:nvSpPr>
        <p:spPr>
          <a:xfrm>
            <a:off x="445670" y="2084832"/>
            <a:ext cx="4703846" cy="369332"/>
          </a:xfrm>
          <a:prstGeom prst="rect">
            <a:avLst/>
          </a:prstGeom>
          <a:noFill/>
        </p:spPr>
        <p:txBody>
          <a:bodyPr wrap="square" rtlCol="0">
            <a:spAutoFit/>
          </a:bodyPr>
          <a:lstStyle/>
          <a:p>
            <a:r>
              <a:rPr lang="fr-FR" b="1" u="sng" dirty="0"/>
              <a:t>1. DISPOSITIONS</a:t>
            </a:r>
          </a:p>
        </p:txBody>
      </p:sp>
      <p:graphicFrame>
        <p:nvGraphicFramePr>
          <p:cNvPr id="7" name="Graphique 6">
            <a:extLst>
              <a:ext uri="{FF2B5EF4-FFF2-40B4-BE49-F238E27FC236}">
                <a16:creationId xmlns:a16="http://schemas.microsoft.com/office/drawing/2014/main" id="{4EFBB833-3A63-4141-92B0-E9A4BFEAB791}"/>
              </a:ext>
            </a:extLst>
          </p:cNvPr>
          <p:cNvGraphicFramePr>
            <a:graphicFrameLocks/>
          </p:cNvGraphicFramePr>
          <p:nvPr>
            <p:extLst>
              <p:ext uri="{D42A27DB-BD31-4B8C-83A1-F6EECF244321}">
                <p14:modId xmlns:p14="http://schemas.microsoft.com/office/powerpoint/2010/main" val="2490333733"/>
              </p:ext>
            </p:extLst>
          </p:nvPr>
        </p:nvGraphicFramePr>
        <p:xfrm>
          <a:off x="0" y="2823496"/>
          <a:ext cx="5582653" cy="26753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a:extLst>
              <a:ext uri="{FF2B5EF4-FFF2-40B4-BE49-F238E27FC236}">
                <a16:creationId xmlns:a16="http://schemas.microsoft.com/office/drawing/2014/main" id="{823F2DD8-0A15-41ED-B2D1-984084CD79C7}"/>
              </a:ext>
            </a:extLst>
          </p:cNvPr>
          <p:cNvGraphicFramePr>
            <a:graphicFrameLocks/>
          </p:cNvGraphicFramePr>
          <p:nvPr>
            <p:extLst>
              <p:ext uri="{D42A27DB-BD31-4B8C-83A1-F6EECF244321}">
                <p14:modId xmlns:p14="http://schemas.microsoft.com/office/powerpoint/2010/main" val="3965274675"/>
              </p:ext>
            </p:extLst>
          </p:nvPr>
        </p:nvGraphicFramePr>
        <p:xfrm>
          <a:off x="6304547" y="1373089"/>
          <a:ext cx="5887453" cy="25572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a:extLst>
              <a:ext uri="{FF2B5EF4-FFF2-40B4-BE49-F238E27FC236}">
                <a16:creationId xmlns:a16="http://schemas.microsoft.com/office/drawing/2014/main" id="{4D21A4D5-21DD-4F49-9327-551309A5C270}"/>
              </a:ext>
            </a:extLst>
          </p:cNvPr>
          <p:cNvGraphicFramePr>
            <a:graphicFrameLocks/>
          </p:cNvGraphicFramePr>
          <p:nvPr>
            <p:extLst>
              <p:ext uri="{D42A27DB-BD31-4B8C-83A1-F6EECF244321}">
                <p14:modId xmlns:p14="http://schemas.microsoft.com/office/powerpoint/2010/main" val="299141056"/>
              </p:ext>
            </p:extLst>
          </p:nvPr>
        </p:nvGraphicFramePr>
        <p:xfrm>
          <a:off x="6609349" y="3930316"/>
          <a:ext cx="5188922" cy="29426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510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CE35A-D0BB-DB7E-141B-2B81C584EAE3}"/>
              </a:ext>
            </a:extLst>
          </p:cNvPr>
          <p:cNvSpPr>
            <a:spLocks noGrp="1"/>
          </p:cNvSpPr>
          <p:nvPr>
            <p:ph type="title"/>
          </p:nvPr>
        </p:nvSpPr>
        <p:spPr/>
        <p:txBody>
          <a:bodyPr/>
          <a:lstStyle/>
          <a:p>
            <a:r>
              <a:rPr lang="fr-FR" dirty="0"/>
              <a:t>RESULTATS : impact formation sur pratiques professionnelles</a:t>
            </a:r>
          </a:p>
        </p:txBody>
      </p:sp>
      <p:sp>
        <p:nvSpPr>
          <p:cNvPr id="4" name="Espace réservé du contenu 2">
            <a:extLst>
              <a:ext uri="{FF2B5EF4-FFF2-40B4-BE49-F238E27FC236}">
                <a16:creationId xmlns:a16="http://schemas.microsoft.com/office/drawing/2014/main" id="{9FB6FECD-9C7F-B14E-6FB1-AC6B18FC8B86}"/>
              </a:ext>
            </a:extLst>
          </p:cNvPr>
          <p:cNvSpPr txBox="1">
            <a:spLocks/>
          </p:cNvSpPr>
          <p:nvPr/>
        </p:nvSpPr>
        <p:spPr>
          <a:xfrm>
            <a:off x="4977429" y="1886460"/>
            <a:ext cx="362293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fr-FR" dirty="0"/>
          </a:p>
        </p:txBody>
      </p:sp>
      <p:graphicFrame>
        <p:nvGraphicFramePr>
          <p:cNvPr id="9" name="Graphique 8">
            <a:extLst>
              <a:ext uri="{FF2B5EF4-FFF2-40B4-BE49-F238E27FC236}">
                <a16:creationId xmlns:a16="http://schemas.microsoft.com/office/drawing/2014/main" id="{1AD0BDF6-8B62-4F88-A3EC-ABD699CE74C0}"/>
              </a:ext>
            </a:extLst>
          </p:cNvPr>
          <p:cNvGraphicFramePr>
            <a:graphicFrameLocks/>
          </p:cNvGraphicFramePr>
          <p:nvPr>
            <p:extLst>
              <p:ext uri="{D42A27DB-BD31-4B8C-83A1-F6EECF244321}">
                <p14:modId xmlns:p14="http://schemas.microsoft.com/office/powerpoint/2010/main" val="2384025207"/>
              </p:ext>
            </p:extLst>
          </p:nvPr>
        </p:nvGraphicFramePr>
        <p:xfrm>
          <a:off x="443947" y="2084832"/>
          <a:ext cx="5751443" cy="4350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a:extLst>
              <a:ext uri="{FF2B5EF4-FFF2-40B4-BE49-F238E27FC236}">
                <a16:creationId xmlns:a16="http://schemas.microsoft.com/office/drawing/2014/main" id="{C8225681-C67B-4ECB-A8C9-55F1AA078C9A}"/>
              </a:ext>
            </a:extLst>
          </p:cNvPr>
          <p:cNvGraphicFramePr>
            <a:graphicFrameLocks/>
          </p:cNvGraphicFramePr>
          <p:nvPr>
            <p:extLst>
              <p:ext uri="{D42A27DB-BD31-4B8C-83A1-F6EECF244321}">
                <p14:modId xmlns:p14="http://schemas.microsoft.com/office/powerpoint/2010/main" val="2395980110"/>
              </p:ext>
            </p:extLst>
          </p:nvPr>
        </p:nvGraphicFramePr>
        <p:xfrm>
          <a:off x="6195390" y="2048924"/>
          <a:ext cx="5996609" cy="4223860"/>
        </p:xfrm>
        <a:graphic>
          <a:graphicData uri="http://schemas.openxmlformats.org/drawingml/2006/chart">
            <c:chart xmlns:c="http://schemas.openxmlformats.org/drawingml/2006/chart" xmlns:r="http://schemas.openxmlformats.org/officeDocument/2006/relationships" r:id="rId4"/>
          </a:graphicData>
        </a:graphic>
      </p:graphicFrame>
      <p:pic>
        <p:nvPicPr>
          <p:cNvPr id="5" name="Image 4">
            <a:extLst>
              <a:ext uri="{FF2B5EF4-FFF2-40B4-BE49-F238E27FC236}">
                <a16:creationId xmlns:a16="http://schemas.microsoft.com/office/drawing/2014/main" id="{96EAF1C6-E125-8F1D-60C4-B6EC69A38AEA}"/>
              </a:ext>
            </a:extLst>
          </p:cNvPr>
          <p:cNvPicPr>
            <a:picLocks noChangeAspect="1"/>
          </p:cNvPicPr>
          <p:nvPr/>
        </p:nvPicPr>
        <p:blipFill>
          <a:blip r:embed="rId5"/>
          <a:stretch>
            <a:fillRect/>
          </a:stretch>
        </p:blipFill>
        <p:spPr>
          <a:xfrm>
            <a:off x="3817868" y="6357614"/>
            <a:ext cx="5391150" cy="361950"/>
          </a:xfrm>
          <a:prstGeom prst="rect">
            <a:avLst/>
          </a:prstGeom>
        </p:spPr>
      </p:pic>
      <p:sp>
        <p:nvSpPr>
          <p:cNvPr id="6" name="ZoneTexte 5">
            <a:extLst>
              <a:ext uri="{FF2B5EF4-FFF2-40B4-BE49-F238E27FC236}">
                <a16:creationId xmlns:a16="http://schemas.microsoft.com/office/drawing/2014/main" id="{7D977A80-7A77-7CF8-E8A6-CE908951F30A}"/>
              </a:ext>
            </a:extLst>
          </p:cNvPr>
          <p:cNvSpPr txBox="1"/>
          <p:nvPr/>
        </p:nvSpPr>
        <p:spPr>
          <a:xfrm rot="16200000">
            <a:off x="-828294" y="4075373"/>
            <a:ext cx="2175147" cy="369332"/>
          </a:xfrm>
          <a:prstGeom prst="rect">
            <a:avLst/>
          </a:prstGeom>
          <a:noFill/>
        </p:spPr>
        <p:txBody>
          <a:bodyPr wrap="none" rtlCol="0">
            <a:spAutoFit/>
          </a:bodyPr>
          <a:lstStyle/>
          <a:p>
            <a:r>
              <a:rPr lang="fr-FR" dirty="0">
                <a:solidFill>
                  <a:schemeClr val="tx1">
                    <a:lumMod val="50000"/>
                    <a:lumOff val="50000"/>
                  </a:schemeClr>
                </a:solidFill>
              </a:rPr>
              <a:t>NIVEAU D’ADHESION</a:t>
            </a:r>
          </a:p>
        </p:txBody>
      </p:sp>
      <p:sp>
        <p:nvSpPr>
          <p:cNvPr id="3" name="ZoneTexte 2">
            <a:extLst>
              <a:ext uri="{FF2B5EF4-FFF2-40B4-BE49-F238E27FC236}">
                <a16:creationId xmlns:a16="http://schemas.microsoft.com/office/drawing/2014/main" id="{981AE6B4-23E5-AAB6-B6FC-B5EDC0E09501}"/>
              </a:ext>
            </a:extLst>
          </p:cNvPr>
          <p:cNvSpPr txBox="1"/>
          <p:nvPr/>
        </p:nvSpPr>
        <p:spPr>
          <a:xfrm>
            <a:off x="9123642" y="3179208"/>
            <a:ext cx="365760" cy="369332"/>
          </a:xfrm>
          <a:prstGeom prst="rect">
            <a:avLst/>
          </a:prstGeom>
          <a:noFill/>
        </p:spPr>
        <p:txBody>
          <a:bodyPr wrap="square" rtlCol="0">
            <a:spAutoFit/>
          </a:bodyPr>
          <a:lstStyle/>
          <a:p>
            <a:r>
              <a:rPr lang="fr-FR" dirty="0"/>
              <a:t>*</a:t>
            </a:r>
          </a:p>
        </p:txBody>
      </p:sp>
      <p:sp>
        <p:nvSpPr>
          <p:cNvPr id="7" name="ZoneTexte 6">
            <a:extLst>
              <a:ext uri="{FF2B5EF4-FFF2-40B4-BE49-F238E27FC236}">
                <a16:creationId xmlns:a16="http://schemas.microsoft.com/office/drawing/2014/main" id="{DAC4F5E5-F2F8-5B2F-4F78-CF9345A4C955}"/>
              </a:ext>
            </a:extLst>
          </p:cNvPr>
          <p:cNvSpPr txBox="1"/>
          <p:nvPr/>
        </p:nvSpPr>
        <p:spPr>
          <a:xfrm>
            <a:off x="10960576" y="3172465"/>
            <a:ext cx="365760" cy="369332"/>
          </a:xfrm>
          <a:prstGeom prst="rect">
            <a:avLst/>
          </a:prstGeom>
          <a:noFill/>
        </p:spPr>
        <p:txBody>
          <a:bodyPr wrap="square" rtlCol="0">
            <a:spAutoFit/>
          </a:bodyPr>
          <a:lstStyle/>
          <a:p>
            <a:r>
              <a:rPr lang="fr-FR" dirty="0"/>
              <a:t>*</a:t>
            </a:r>
          </a:p>
        </p:txBody>
      </p:sp>
    </p:spTree>
    <p:extLst>
      <p:ext uri="{BB962C8B-B14F-4D97-AF65-F5344CB8AC3E}">
        <p14:creationId xmlns:p14="http://schemas.microsoft.com/office/powerpoint/2010/main" val="97341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EADBB-48E1-1440-47FA-B2B5EA225D1E}"/>
              </a:ext>
            </a:extLst>
          </p:cNvPr>
          <p:cNvSpPr>
            <a:spLocks noGrp="1"/>
          </p:cNvSpPr>
          <p:nvPr>
            <p:ph type="title"/>
          </p:nvPr>
        </p:nvSpPr>
        <p:spPr>
          <a:xfrm>
            <a:off x="1024128" y="585216"/>
            <a:ext cx="10182002" cy="1499616"/>
          </a:xfrm>
        </p:spPr>
        <p:txBody>
          <a:bodyPr/>
          <a:lstStyle/>
          <a:p>
            <a:r>
              <a:rPr lang="fr-FR" dirty="0"/>
              <a:t>RESULTATS – impact formation sur pratiques professionnelles</a:t>
            </a:r>
          </a:p>
        </p:txBody>
      </p:sp>
      <p:graphicFrame>
        <p:nvGraphicFramePr>
          <p:cNvPr id="8" name="Graphique 7">
            <a:extLst>
              <a:ext uri="{FF2B5EF4-FFF2-40B4-BE49-F238E27FC236}">
                <a16:creationId xmlns:a16="http://schemas.microsoft.com/office/drawing/2014/main" id="{5D23BDA9-748B-449F-BFF2-FAA019F979D3}"/>
              </a:ext>
            </a:extLst>
          </p:cNvPr>
          <p:cNvGraphicFramePr>
            <a:graphicFrameLocks/>
          </p:cNvGraphicFramePr>
          <p:nvPr>
            <p:extLst>
              <p:ext uri="{D42A27DB-BD31-4B8C-83A1-F6EECF244321}">
                <p14:modId xmlns:p14="http://schemas.microsoft.com/office/powerpoint/2010/main" val="4185966986"/>
              </p:ext>
            </p:extLst>
          </p:nvPr>
        </p:nvGraphicFramePr>
        <p:xfrm>
          <a:off x="201799" y="2587089"/>
          <a:ext cx="11623739" cy="4185777"/>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a:extLst>
              <a:ext uri="{FF2B5EF4-FFF2-40B4-BE49-F238E27FC236}">
                <a16:creationId xmlns:a16="http://schemas.microsoft.com/office/drawing/2014/main" id="{02F471B8-7D01-4BEC-AD5E-650EE11D60BA}"/>
              </a:ext>
            </a:extLst>
          </p:cNvPr>
          <p:cNvSpPr txBox="1"/>
          <p:nvPr/>
        </p:nvSpPr>
        <p:spPr>
          <a:xfrm>
            <a:off x="593558" y="2084832"/>
            <a:ext cx="4539916" cy="369332"/>
          </a:xfrm>
          <a:prstGeom prst="rect">
            <a:avLst/>
          </a:prstGeom>
          <a:noFill/>
        </p:spPr>
        <p:txBody>
          <a:bodyPr wrap="square" rtlCol="0">
            <a:spAutoFit/>
          </a:bodyPr>
          <a:lstStyle/>
          <a:p>
            <a:r>
              <a:rPr lang="fr-FR" b="1" u="sng" dirty="0"/>
              <a:t>LES DIFFERENTS TYPES D’ACTIVITES </a:t>
            </a:r>
          </a:p>
        </p:txBody>
      </p:sp>
      <p:sp>
        <p:nvSpPr>
          <p:cNvPr id="5" name="ZoneTexte 4">
            <a:extLst>
              <a:ext uri="{FF2B5EF4-FFF2-40B4-BE49-F238E27FC236}">
                <a16:creationId xmlns:a16="http://schemas.microsoft.com/office/drawing/2014/main" id="{AC2E874B-7969-519B-4872-14CA2C78BFEF}"/>
              </a:ext>
            </a:extLst>
          </p:cNvPr>
          <p:cNvSpPr txBox="1"/>
          <p:nvPr/>
        </p:nvSpPr>
        <p:spPr>
          <a:xfrm>
            <a:off x="1507572" y="3483495"/>
            <a:ext cx="365760" cy="369332"/>
          </a:xfrm>
          <a:prstGeom prst="rect">
            <a:avLst/>
          </a:prstGeom>
          <a:noFill/>
        </p:spPr>
        <p:txBody>
          <a:bodyPr wrap="square" rtlCol="0">
            <a:spAutoFit/>
          </a:bodyPr>
          <a:lstStyle/>
          <a:p>
            <a:r>
              <a:rPr lang="fr-FR" dirty="0"/>
              <a:t>*</a:t>
            </a:r>
          </a:p>
        </p:txBody>
      </p:sp>
      <p:sp>
        <p:nvSpPr>
          <p:cNvPr id="6" name="ZoneTexte 5">
            <a:extLst>
              <a:ext uri="{FF2B5EF4-FFF2-40B4-BE49-F238E27FC236}">
                <a16:creationId xmlns:a16="http://schemas.microsoft.com/office/drawing/2014/main" id="{07E7AD33-9C96-278F-EE75-706323CDC88E}"/>
              </a:ext>
            </a:extLst>
          </p:cNvPr>
          <p:cNvSpPr txBox="1"/>
          <p:nvPr/>
        </p:nvSpPr>
        <p:spPr>
          <a:xfrm>
            <a:off x="10840370" y="3371769"/>
            <a:ext cx="365760" cy="369332"/>
          </a:xfrm>
          <a:prstGeom prst="rect">
            <a:avLst/>
          </a:prstGeom>
          <a:noFill/>
        </p:spPr>
        <p:txBody>
          <a:bodyPr wrap="square" rtlCol="0">
            <a:spAutoFit/>
          </a:bodyPr>
          <a:lstStyle/>
          <a:p>
            <a:r>
              <a:rPr lang="fr-FR" dirty="0"/>
              <a:t>*</a:t>
            </a:r>
          </a:p>
        </p:txBody>
      </p:sp>
      <p:sp>
        <p:nvSpPr>
          <p:cNvPr id="7" name="ZoneTexte 6">
            <a:extLst>
              <a:ext uri="{FF2B5EF4-FFF2-40B4-BE49-F238E27FC236}">
                <a16:creationId xmlns:a16="http://schemas.microsoft.com/office/drawing/2014/main" id="{E0CC8DE3-B045-3DE1-FC34-6AC9B21DD842}"/>
              </a:ext>
            </a:extLst>
          </p:cNvPr>
          <p:cNvSpPr txBox="1"/>
          <p:nvPr/>
        </p:nvSpPr>
        <p:spPr>
          <a:xfrm>
            <a:off x="6893072" y="4082585"/>
            <a:ext cx="365760" cy="369332"/>
          </a:xfrm>
          <a:prstGeom prst="rect">
            <a:avLst/>
          </a:prstGeom>
          <a:noFill/>
        </p:spPr>
        <p:txBody>
          <a:bodyPr wrap="square" rtlCol="0">
            <a:spAutoFit/>
          </a:bodyPr>
          <a:lstStyle/>
          <a:p>
            <a:r>
              <a:rPr lang="fr-FR" dirty="0"/>
              <a:t>*</a:t>
            </a:r>
          </a:p>
        </p:txBody>
      </p:sp>
    </p:spTree>
    <p:extLst>
      <p:ext uri="{BB962C8B-B14F-4D97-AF65-F5344CB8AC3E}">
        <p14:creationId xmlns:p14="http://schemas.microsoft.com/office/powerpoint/2010/main" val="29049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EADBB-48E1-1440-47FA-B2B5EA225D1E}"/>
              </a:ext>
            </a:extLst>
          </p:cNvPr>
          <p:cNvSpPr>
            <a:spLocks noGrp="1"/>
          </p:cNvSpPr>
          <p:nvPr>
            <p:ph type="title"/>
          </p:nvPr>
        </p:nvSpPr>
        <p:spPr>
          <a:xfrm>
            <a:off x="1024128" y="585216"/>
            <a:ext cx="10182002" cy="1499616"/>
          </a:xfrm>
        </p:spPr>
        <p:txBody>
          <a:bodyPr/>
          <a:lstStyle/>
          <a:p>
            <a:r>
              <a:rPr lang="fr-FR" dirty="0"/>
              <a:t>RESULTATS – impact formation sur pratiques professionnelles</a:t>
            </a:r>
          </a:p>
        </p:txBody>
      </p:sp>
      <p:graphicFrame>
        <p:nvGraphicFramePr>
          <p:cNvPr id="8" name="Graphique 7">
            <a:extLst>
              <a:ext uri="{FF2B5EF4-FFF2-40B4-BE49-F238E27FC236}">
                <a16:creationId xmlns:a16="http://schemas.microsoft.com/office/drawing/2014/main" id="{49FF1500-D69C-4132-BD41-53FBE9C7240B}"/>
              </a:ext>
            </a:extLst>
          </p:cNvPr>
          <p:cNvGraphicFramePr>
            <a:graphicFrameLocks/>
          </p:cNvGraphicFramePr>
          <p:nvPr>
            <p:extLst>
              <p:ext uri="{D42A27DB-BD31-4B8C-83A1-F6EECF244321}">
                <p14:modId xmlns:p14="http://schemas.microsoft.com/office/powerpoint/2010/main" val="1471617240"/>
              </p:ext>
            </p:extLst>
          </p:nvPr>
        </p:nvGraphicFramePr>
        <p:xfrm>
          <a:off x="0" y="2566095"/>
          <a:ext cx="12192000" cy="4225690"/>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a:extLst>
              <a:ext uri="{FF2B5EF4-FFF2-40B4-BE49-F238E27FC236}">
                <a16:creationId xmlns:a16="http://schemas.microsoft.com/office/drawing/2014/main" id="{FF2BA230-1572-4C96-AD47-6AC8C165B0A5}"/>
              </a:ext>
            </a:extLst>
          </p:cNvPr>
          <p:cNvSpPr txBox="1"/>
          <p:nvPr/>
        </p:nvSpPr>
        <p:spPr>
          <a:xfrm>
            <a:off x="593558" y="2084832"/>
            <a:ext cx="4539916" cy="369332"/>
          </a:xfrm>
          <a:prstGeom prst="rect">
            <a:avLst/>
          </a:prstGeom>
          <a:noFill/>
        </p:spPr>
        <p:txBody>
          <a:bodyPr wrap="square" rtlCol="0">
            <a:spAutoFit/>
          </a:bodyPr>
          <a:lstStyle/>
          <a:p>
            <a:r>
              <a:rPr lang="fr-FR" b="1" u="sng" dirty="0"/>
              <a:t>LES DIFFERENTS TYPES DE CONTENUS </a:t>
            </a:r>
          </a:p>
        </p:txBody>
      </p:sp>
      <p:sp>
        <p:nvSpPr>
          <p:cNvPr id="9" name="Rectangle 8">
            <a:extLst>
              <a:ext uri="{FF2B5EF4-FFF2-40B4-BE49-F238E27FC236}">
                <a16:creationId xmlns:a16="http://schemas.microsoft.com/office/drawing/2014/main" id="{E0C2139A-49C7-4DAC-8725-0411B1851CCB}"/>
              </a:ext>
            </a:extLst>
          </p:cNvPr>
          <p:cNvSpPr/>
          <p:nvPr/>
        </p:nvSpPr>
        <p:spPr>
          <a:xfrm>
            <a:off x="8069180" y="3593432"/>
            <a:ext cx="914400" cy="1764631"/>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ZoneTexte 2">
            <a:extLst>
              <a:ext uri="{FF2B5EF4-FFF2-40B4-BE49-F238E27FC236}">
                <a16:creationId xmlns:a16="http://schemas.microsoft.com/office/drawing/2014/main" id="{CD4BCBDB-52A4-4EED-01F7-82B03A62AAFD}"/>
              </a:ext>
            </a:extLst>
          </p:cNvPr>
          <p:cNvSpPr txBox="1"/>
          <p:nvPr/>
        </p:nvSpPr>
        <p:spPr>
          <a:xfrm>
            <a:off x="8343500" y="4309608"/>
            <a:ext cx="365760" cy="369332"/>
          </a:xfrm>
          <a:prstGeom prst="rect">
            <a:avLst/>
          </a:prstGeom>
          <a:noFill/>
        </p:spPr>
        <p:txBody>
          <a:bodyPr wrap="square" rtlCol="0">
            <a:spAutoFit/>
          </a:bodyPr>
          <a:lstStyle/>
          <a:p>
            <a:r>
              <a:rPr lang="fr-FR" dirty="0"/>
              <a:t>*</a:t>
            </a:r>
          </a:p>
        </p:txBody>
      </p:sp>
      <p:sp>
        <p:nvSpPr>
          <p:cNvPr id="4" name="ZoneTexte 3">
            <a:extLst>
              <a:ext uri="{FF2B5EF4-FFF2-40B4-BE49-F238E27FC236}">
                <a16:creationId xmlns:a16="http://schemas.microsoft.com/office/drawing/2014/main" id="{694AA901-63A8-70B0-35E3-8446A321E4DD}"/>
              </a:ext>
            </a:extLst>
          </p:cNvPr>
          <p:cNvSpPr txBox="1"/>
          <p:nvPr/>
        </p:nvSpPr>
        <p:spPr>
          <a:xfrm>
            <a:off x="3223911" y="3769114"/>
            <a:ext cx="365760" cy="369332"/>
          </a:xfrm>
          <a:prstGeom prst="rect">
            <a:avLst/>
          </a:prstGeom>
          <a:noFill/>
        </p:spPr>
        <p:txBody>
          <a:bodyPr wrap="square" rtlCol="0">
            <a:spAutoFit/>
          </a:bodyPr>
          <a:lstStyle/>
          <a:p>
            <a:r>
              <a:rPr lang="fr-FR" dirty="0"/>
              <a:t>*</a:t>
            </a:r>
          </a:p>
        </p:txBody>
      </p:sp>
      <p:sp>
        <p:nvSpPr>
          <p:cNvPr id="5" name="ZoneTexte 4">
            <a:extLst>
              <a:ext uri="{FF2B5EF4-FFF2-40B4-BE49-F238E27FC236}">
                <a16:creationId xmlns:a16="http://schemas.microsoft.com/office/drawing/2014/main" id="{8B7700AA-6092-FE3F-9933-CEA0AC73A549}"/>
              </a:ext>
            </a:extLst>
          </p:cNvPr>
          <p:cNvSpPr txBox="1"/>
          <p:nvPr/>
        </p:nvSpPr>
        <p:spPr>
          <a:xfrm>
            <a:off x="4240261" y="3215116"/>
            <a:ext cx="365760" cy="369332"/>
          </a:xfrm>
          <a:prstGeom prst="rect">
            <a:avLst/>
          </a:prstGeom>
          <a:noFill/>
        </p:spPr>
        <p:txBody>
          <a:bodyPr wrap="square" rtlCol="0">
            <a:spAutoFit/>
          </a:bodyPr>
          <a:lstStyle/>
          <a:p>
            <a:r>
              <a:rPr lang="fr-FR" dirty="0"/>
              <a:t>*</a:t>
            </a:r>
          </a:p>
        </p:txBody>
      </p:sp>
      <p:sp>
        <p:nvSpPr>
          <p:cNvPr id="7" name="ZoneTexte 6">
            <a:extLst>
              <a:ext uri="{FF2B5EF4-FFF2-40B4-BE49-F238E27FC236}">
                <a16:creationId xmlns:a16="http://schemas.microsoft.com/office/drawing/2014/main" id="{95421F30-C91A-ACDA-DB76-E50FEE516EDB}"/>
              </a:ext>
            </a:extLst>
          </p:cNvPr>
          <p:cNvSpPr txBox="1"/>
          <p:nvPr/>
        </p:nvSpPr>
        <p:spPr>
          <a:xfrm>
            <a:off x="1149169" y="3584448"/>
            <a:ext cx="365760" cy="369332"/>
          </a:xfrm>
          <a:prstGeom prst="rect">
            <a:avLst/>
          </a:prstGeom>
          <a:noFill/>
        </p:spPr>
        <p:txBody>
          <a:bodyPr wrap="square" rtlCol="0">
            <a:spAutoFit/>
          </a:bodyPr>
          <a:lstStyle/>
          <a:p>
            <a:r>
              <a:rPr lang="fr-FR" dirty="0"/>
              <a:t>*</a:t>
            </a:r>
          </a:p>
        </p:txBody>
      </p:sp>
      <p:sp>
        <p:nvSpPr>
          <p:cNvPr id="10" name="ZoneTexte 9">
            <a:extLst>
              <a:ext uri="{FF2B5EF4-FFF2-40B4-BE49-F238E27FC236}">
                <a16:creationId xmlns:a16="http://schemas.microsoft.com/office/drawing/2014/main" id="{BCE75AE6-CCFC-4E1A-0B45-21E4648C4909}"/>
              </a:ext>
            </a:extLst>
          </p:cNvPr>
          <p:cNvSpPr txBox="1"/>
          <p:nvPr/>
        </p:nvSpPr>
        <p:spPr>
          <a:xfrm>
            <a:off x="5280785" y="3593432"/>
            <a:ext cx="365760" cy="369332"/>
          </a:xfrm>
          <a:prstGeom prst="rect">
            <a:avLst/>
          </a:prstGeom>
          <a:noFill/>
        </p:spPr>
        <p:txBody>
          <a:bodyPr wrap="square" rtlCol="0">
            <a:spAutoFit/>
          </a:bodyPr>
          <a:lstStyle/>
          <a:p>
            <a:r>
              <a:rPr lang="fr-FR" dirty="0"/>
              <a:t>*</a:t>
            </a:r>
          </a:p>
        </p:txBody>
      </p:sp>
    </p:spTree>
    <p:extLst>
      <p:ext uri="{BB962C8B-B14F-4D97-AF65-F5344CB8AC3E}">
        <p14:creationId xmlns:p14="http://schemas.microsoft.com/office/powerpoint/2010/main" val="19987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CE35A-D0BB-DB7E-141B-2B81C584EAE3}"/>
              </a:ext>
            </a:extLst>
          </p:cNvPr>
          <p:cNvSpPr>
            <a:spLocks noGrp="1"/>
          </p:cNvSpPr>
          <p:nvPr>
            <p:ph type="title"/>
          </p:nvPr>
        </p:nvSpPr>
        <p:spPr/>
        <p:txBody>
          <a:bodyPr/>
          <a:lstStyle/>
          <a:p>
            <a:r>
              <a:rPr lang="fr-FR" dirty="0"/>
              <a:t>RESULTATS – impact formation sur sentiment de </a:t>
            </a:r>
            <a:r>
              <a:rPr lang="fr-FR" dirty="0" err="1"/>
              <a:t>competences</a:t>
            </a:r>
            <a:r>
              <a:rPr lang="fr-FR" dirty="0"/>
              <a:t> EC</a:t>
            </a:r>
          </a:p>
        </p:txBody>
      </p:sp>
      <p:sp>
        <p:nvSpPr>
          <p:cNvPr id="4" name="Espace réservé du contenu 2">
            <a:extLst>
              <a:ext uri="{FF2B5EF4-FFF2-40B4-BE49-F238E27FC236}">
                <a16:creationId xmlns:a16="http://schemas.microsoft.com/office/drawing/2014/main" id="{9FB6FECD-9C7F-B14E-6FB1-AC6B18FC8B86}"/>
              </a:ext>
            </a:extLst>
          </p:cNvPr>
          <p:cNvSpPr txBox="1">
            <a:spLocks/>
          </p:cNvSpPr>
          <p:nvPr/>
        </p:nvSpPr>
        <p:spPr>
          <a:xfrm>
            <a:off x="4977429" y="2370162"/>
            <a:ext cx="362293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fr-FR" dirty="0"/>
          </a:p>
        </p:txBody>
      </p:sp>
      <p:graphicFrame>
        <p:nvGraphicFramePr>
          <p:cNvPr id="8" name="Graphique 7">
            <a:extLst>
              <a:ext uri="{FF2B5EF4-FFF2-40B4-BE49-F238E27FC236}">
                <a16:creationId xmlns:a16="http://schemas.microsoft.com/office/drawing/2014/main" id="{82BAECD8-0AFF-4D01-8540-70A35DEFA35E}"/>
              </a:ext>
            </a:extLst>
          </p:cNvPr>
          <p:cNvGraphicFramePr>
            <a:graphicFrameLocks/>
          </p:cNvGraphicFramePr>
          <p:nvPr>
            <p:extLst>
              <p:ext uri="{D42A27DB-BD31-4B8C-83A1-F6EECF244321}">
                <p14:modId xmlns:p14="http://schemas.microsoft.com/office/powerpoint/2010/main" val="2467855884"/>
              </p:ext>
            </p:extLst>
          </p:nvPr>
        </p:nvGraphicFramePr>
        <p:xfrm>
          <a:off x="1292859" y="1952403"/>
          <a:ext cx="8904277" cy="4389406"/>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a:extLst>
              <a:ext uri="{FF2B5EF4-FFF2-40B4-BE49-F238E27FC236}">
                <a16:creationId xmlns:a16="http://schemas.microsoft.com/office/drawing/2014/main" id="{BD2A4EDF-95DC-F2B3-9FBF-B16142B09A61}"/>
              </a:ext>
            </a:extLst>
          </p:cNvPr>
          <p:cNvSpPr txBox="1"/>
          <p:nvPr/>
        </p:nvSpPr>
        <p:spPr>
          <a:xfrm>
            <a:off x="2574508" y="6417775"/>
            <a:ext cx="8713601" cy="369332"/>
          </a:xfrm>
          <a:prstGeom prst="rect">
            <a:avLst/>
          </a:prstGeom>
          <a:noFill/>
        </p:spPr>
        <p:txBody>
          <a:bodyPr wrap="square">
            <a:spAutoFit/>
          </a:bodyPr>
          <a:lstStyle/>
          <a:p>
            <a:r>
              <a:rPr lang="fr-FR"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a:t>
            </a:r>
            <a:r>
              <a:rPr lang="fr-FR" sz="1800" b="1" dirty="0">
                <a:latin typeface="Calibri" panose="020F0502020204030204" pitchFamily="34" charset="0"/>
                <a:ea typeface="Calibri" panose="020F0502020204030204" pitchFamily="34" charset="0"/>
                <a:cs typeface="Times New Roman" panose="02020603050405020304" pitchFamily="18" charset="0"/>
              </a:rPr>
              <a:t>Je recommande cette formation à d’autres collègues</a:t>
            </a:r>
            <a:r>
              <a:rPr lang="fr-FR"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a:t>
            </a:r>
            <a:r>
              <a:rPr lang="fr-FR" sz="1800" i="1"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M </a:t>
            </a:r>
            <a:r>
              <a:rPr lang="fr-FR"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6.7/7</a:t>
            </a:r>
            <a:r>
              <a:rPr lang="fr-FR" dirty="0">
                <a:solidFill>
                  <a:srgbClr val="00000A"/>
                </a:solidFill>
                <a:latin typeface="Calibri" panose="020F0502020204030204" pitchFamily="34" charset="0"/>
                <a:ea typeface="Times New Roman" panose="02020603050405020304" pitchFamily="18" charset="0"/>
                <a:cs typeface="Calibri" panose="020F0502020204030204" pitchFamily="34" charset="0"/>
              </a:rPr>
              <a:t>; </a:t>
            </a:r>
            <a:r>
              <a:rPr lang="fr-FR" sz="1800" i="1"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ET</a:t>
            </a:r>
            <a:r>
              <a:rPr lang="fr-FR"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=0.611)</a:t>
            </a:r>
            <a:endParaRPr lang="fr-FR" dirty="0"/>
          </a:p>
        </p:txBody>
      </p:sp>
      <p:sp>
        <p:nvSpPr>
          <p:cNvPr id="9" name="ZoneTexte 8">
            <a:extLst>
              <a:ext uri="{FF2B5EF4-FFF2-40B4-BE49-F238E27FC236}">
                <a16:creationId xmlns:a16="http://schemas.microsoft.com/office/drawing/2014/main" id="{EF645AE9-2E44-E13C-7782-F29B125EFE97}"/>
              </a:ext>
            </a:extLst>
          </p:cNvPr>
          <p:cNvSpPr txBox="1"/>
          <p:nvPr/>
        </p:nvSpPr>
        <p:spPr>
          <a:xfrm>
            <a:off x="6163654" y="2817768"/>
            <a:ext cx="365760" cy="369332"/>
          </a:xfrm>
          <a:prstGeom prst="rect">
            <a:avLst/>
          </a:prstGeom>
          <a:noFill/>
        </p:spPr>
        <p:txBody>
          <a:bodyPr wrap="square" rtlCol="0">
            <a:spAutoFit/>
          </a:bodyPr>
          <a:lstStyle/>
          <a:p>
            <a:r>
              <a:rPr lang="fr-FR" dirty="0"/>
              <a:t>*</a:t>
            </a:r>
          </a:p>
        </p:txBody>
      </p:sp>
    </p:spTree>
    <p:extLst>
      <p:ext uri="{BB962C8B-B14F-4D97-AF65-F5344CB8AC3E}">
        <p14:creationId xmlns:p14="http://schemas.microsoft.com/office/powerpoint/2010/main" val="122856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7A7B6-9032-43BB-A684-0063404F5E01}"/>
              </a:ext>
            </a:extLst>
          </p:cNvPr>
          <p:cNvSpPr>
            <a:spLocks noGrp="1"/>
          </p:cNvSpPr>
          <p:nvPr>
            <p:ph type="title"/>
          </p:nvPr>
        </p:nvSpPr>
        <p:spPr/>
        <p:txBody>
          <a:bodyPr/>
          <a:lstStyle/>
          <a:p>
            <a:r>
              <a:rPr lang="fr-FR" dirty="0"/>
              <a:t>Contenu des formations à l’EMI et l’EC</a:t>
            </a:r>
          </a:p>
        </p:txBody>
      </p:sp>
      <p:sp>
        <p:nvSpPr>
          <p:cNvPr id="16" name="Espace réservé du contenu 15">
            <a:extLst>
              <a:ext uri="{FF2B5EF4-FFF2-40B4-BE49-F238E27FC236}">
                <a16:creationId xmlns:a16="http://schemas.microsoft.com/office/drawing/2014/main" id="{378C22EB-DC12-4859-8C75-C7694986B7CB}"/>
              </a:ext>
            </a:extLst>
          </p:cNvPr>
          <p:cNvSpPr>
            <a:spLocks noGrp="1"/>
          </p:cNvSpPr>
          <p:nvPr>
            <p:ph idx="1"/>
          </p:nvPr>
        </p:nvSpPr>
        <p:spPr>
          <a:xfrm>
            <a:off x="677333" y="2160589"/>
            <a:ext cx="9643155" cy="3880773"/>
          </a:xfrm>
        </p:spPr>
        <p:txBody>
          <a:bodyPr>
            <a:normAutofit/>
          </a:bodyPr>
          <a:lstStyle/>
          <a:p>
            <a:pPr lvl="1"/>
            <a:r>
              <a:rPr lang="fr-FR" sz="2000" dirty="0"/>
              <a:t>Développer l’esprit critique par l’improvisation </a:t>
            </a:r>
            <a:r>
              <a:rPr lang="fr-FR" sz="2000" dirty="0" err="1"/>
              <a:t>théatrale</a:t>
            </a:r>
            <a:r>
              <a:rPr lang="fr-FR" sz="2000" dirty="0"/>
              <a:t>, </a:t>
            </a:r>
            <a:r>
              <a:rPr lang="fr-FR" sz="2000" dirty="0">
                <a:hlinkClick r:id="rId2"/>
              </a:rPr>
              <a:t>Mathieu </a:t>
            </a:r>
            <a:r>
              <a:rPr lang="fr-FR" sz="2000" dirty="0" err="1">
                <a:hlinkClick r:id="rId2"/>
              </a:rPr>
              <a:t>Hainslein</a:t>
            </a:r>
            <a:endParaRPr lang="fr-FR" sz="2000" dirty="0"/>
          </a:p>
          <a:p>
            <a:pPr lvl="1"/>
            <a:r>
              <a:rPr lang="fr-FR" sz="2000" dirty="0"/>
              <a:t>Atelier </a:t>
            </a:r>
            <a:r>
              <a:rPr lang="en-GB" sz="2000" dirty="0" err="1">
                <a:hlinkClick r:id="rId3"/>
              </a:rPr>
              <a:t>Médiaparks</a:t>
            </a:r>
            <a:r>
              <a:rPr lang="en-GB" sz="2000" dirty="0"/>
              <a:t>,</a:t>
            </a:r>
            <a:r>
              <a:rPr lang="fr-FR" sz="2000" dirty="0"/>
              <a:t> </a:t>
            </a:r>
            <a:r>
              <a:rPr lang="en-GB" sz="2000" dirty="0"/>
              <a:t>journal collaborative et </a:t>
            </a:r>
            <a:r>
              <a:rPr lang="en-GB" sz="2000" dirty="0" err="1"/>
              <a:t>éducatif</a:t>
            </a:r>
            <a:r>
              <a:rPr lang="en-GB" sz="2000" dirty="0"/>
              <a:t> de 4ème </a:t>
            </a:r>
          </a:p>
          <a:p>
            <a:pPr lvl="1"/>
            <a:r>
              <a:rPr lang="en-GB" sz="2000" dirty="0"/>
              <a:t>Ensemble </a:t>
            </a:r>
            <a:r>
              <a:rPr lang="en-GB" sz="2000" dirty="0" err="1"/>
              <a:t>d'outils</a:t>
            </a:r>
            <a:r>
              <a:rPr lang="en-GB" sz="2000" dirty="0"/>
              <a:t> pour </a:t>
            </a:r>
            <a:r>
              <a:rPr lang="en-GB" sz="2000" dirty="0" err="1"/>
              <a:t>développer</a:t>
            </a:r>
            <a:r>
              <a:rPr lang="en-GB" sz="2000" dirty="0"/>
              <a:t> le regard critique des </a:t>
            </a:r>
            <a:r>
              <a:rPr lang="en-GB" sz="2000" dirty="0" err="1"/>
              <a:t>élèves</a:t>
            </a:r>
            <a:r>
              <a:rPr lang="en-GB" sz="2000" dirty="0"/>
              <a:t>, Sophie </a:t>
            </a:r>
            <a:r>
              <a:rPr lang="en-GB" sz="2000" dirty="0" err="1"/>
              <a:t>Mazet</a:t>
            </a:r>
            <a:r>
              <a:rPr lang="en-GB" sz="2000" dirty="0"/>
              <a:t> (</a:t>
            </a:r>
            <a:r>
              <a:rPr lang="en-GB" sz="2000" dirty="0" err="1">
                <a:hlinkClick r:id="rId4"/>
              </a:rPr>
              <a:t>Eduscol</a:t>
            </a:r>
            <a:r>
              <a:rPr lang="en-GB" sz="2000" dirty="0"/>
              <a:t>)</a:t>
            </a:r>
            <a:endParaRPr lang="fr-FR" sz="2000" dirty="0"/>
          </a:p>
          <a:p>
            <a:pPr lvl="1"/>
            <a:r>
              <a:rPr lang="en-GB" sz="2000" dirty="0"/>
              <a:t>Atelier Esprit critique au </a:t>
            </a:r>
            <a:r>
              <a:rPr lang="en-GB" sz="2000" dirty="0" err="1"/>
              <a:t>collège</a:t>
            </a:r>
            <a:r>
              <a:rPr lang="en-GB" sz="2000" dirty="0"/>
              <a:t> : </a:t>
            </a:r>
            <a:r>
              <a:rPr lang="en-GB" sz="2000" dirty="0" err="1"/>
              <a:t>repérer</a:t>
            </a:r>
            <a:r>
              <a:rPr lang="en-GB" sz="2000" dirty="0"/>
              <a:t> les arguments </a:t>
            </a:r>
            <a:r>
              <a:rPr lang="en-GB" sz="2000" dirty="0" err="1"/>
              <a:t>fallacieux</a:t>
            </a:r>
            <a:r>
              <a:rPr lang="en-GB" sz="2000" dirty="0"/>
              <a:t>, Céline </a:t>
            </a:r>
            <a:r>
              <a:rPr lang="en-GB" sz="2000" dirty="0" err="1"/>
              <a:t>Montet</a:t>
            </a:r>
            <a:r>
              <a:rPr lang="en-GB" sz="2000" dirty="0"/>
              <a:t> (</a:t>
            </a:r>
            <a:r>
              <a:rPr lang="en-GB" sz="2000" dirty="0">
                <a:hlinkClick r:id="rId5"/>
              </a:rPr>
              <a:t>article </a:t>
            </a:r>
            <a:r>
              <a:rPr lang="en-GB" sz="2000" dirty="0" err="1">
                <a:hlinkClick r:id="rId5"/>
              </a:rPr>
              <a:t>Cortecs</a:t>
            </a:r>
            <a:r>
              <a:rPr lang="en-GB" sz="2000" dirty="0"/>
              <a:t>)</a:t>
            </a:r>
          </a:p>
          <a:p>
            <a:pPr lvl="1"/>
            <a:r>
              <a:rPr lang="en-GB" sz="2000" dirty="0"/>
              <a:t>Livre Esprit critique : </a:t>
            </a:r>
            <a:r>
              <a:rPr lang="en-GB" sz="2000" dirty="0" err="1"/>
              <a:t>outils</a:t>
            </a:r>
            <a:r>
              <a:rPr lang="en-GB" sz="2000" dirty="0"/>
              <a:t> et </a:t>
            </a:r>
            <a:r>
              <a:rPr lang="en-GB" sz="2000" dirty="0" err="1"/>
              <a:t>méthodes</a:t>
            </a:r>
            <a:r>
              <a:rPr lang="en-GB" sz="2000" dirty="0"/>
              <a:t> pour le second </a:t>
            </a:r>
            <a:r>
              <a:rPr lang="en-GB" sz="2000" dirty="0" err="1"/>
              <a:t>degré</a:t>
            </a:r>
            <a:r>
              <a:rPr lang="en-GB" sz="2000" dirty="0"/>
              <a:t> (</a:t>
            </a:r>
            <a:r>
              <a:rPr lang="en-GB" sz="2000" dirty="0" err="1">
                <a:hlinkClick r:id="rId6"/>
              </a:rPr>
              <a:t>Canopé</a:t>
            </a:r>
            <a:r>
              <a:rPr lang="en-GB" sz="2000" dirty="0">
                <a:hlinkClick r:id="rId6"/>
              </a:rPr>
              <a:t> </a:t>
            </a:r>
            <a:r>
              <a:rPr lang="en-GB" sz="2000" dirty="0" err="1">
                <a:hlinkClick r:id="rId6"/>
              </a:rPr>
              <a:t>éditions</a:t>
            </a:r>
            <a:r>
              <a:rPr lang="en-GB" sz="2000" dirty="0"/>
              <a:t>)</a:t>
            </a:r>
          </a:p>
          <a:p>
            <a:pPr lvl="1"/>
            <a:r>
              <a:rPr lang="en-GB" sz="2000" dirty="0"/>
              <a:t>Programme </a:t>
            </a:r>
            <a:r>
              <a:rPr lang="en-GB" sz="2000" dirty="0" err="1"/>
              <a:t>d'éducation</a:t>
            </a:r>
            <a:r>
              <a:rPr lang="en-GB" sz="2000" dirty="0"/>
              <a:t> aux </a:t>
            </a:r>
            <a:r>
              <a:rPr lang="en-GB" sz="2000" dirty="0" err="1"/>
              <a:t>médias</a:t>
            </a:r>
            <a:r>
              <a:rPr lang="en-GB" sz="2000" dirty="0"/>
              <a:t> </a:t>
            </a:r>
            <a:r>
              <a:rPr lang="en-GB" sz="2000" dirty="0" err="1"/>
              <a:t>dès</a:t>
            </a:r>
            <a:r>
              <a:rPr lang="en-GB" sz="2000" dirty="0"/>
              <a:t> </a:t>
            </a:r>
            <a:r>
              <a:rPr lang="en-GB" sz="2000" dirty="0" err="1"/>
              <a:t>l'école</a:t>
            </a:r>
            <a:r>
              <a:rPr lang="en-GB" sz="2000" dirty="0"/>
              <a:t> </a:t>
            </a:r>
            <a:r>
              <a:rPr lang="en-GB" sz="2000" dirty="0" err="1"/>
              <a:t>primaire</a:t>
            </a:r>
            <a:r>
              <a:rPr lang="en-GB" sz="2000" dirty="0"/>
              <a:t>, Rose-Marie </a:t>
            </a:r>
            <a:r>
              <a:rPr lang="en-GB" sz="2000" dirty="0" err="1"/>
              <a:t>Farinella</a:t>
            </a:r>
            <a:r>
              <a:rPr lang="en-GB" sz="2000" dirty="0"/>
              <a:t> (</a:t>
            </a:r>
            <a:r>
              <a:rPr lang="en-GB" sz="2000" dirty="0">
                <a:hlinkClick r:id="rId7"/>
              </a:rPr>
              <a:t>interview France Inter</a:t>
            </a:r>
            <a:r>
              <a:rPr lang="en-GB" sz="2000" dirty="0"/>
              <a:t>)</a:t>
            </a:r>
          </a:p>
          <a:p>
            <a:pPr lvl="1"/>
            <a:r>
              <a:rPr lang="en-GB" sz="2000" dirty="0"/>
              <a:t>Jeu de plateau : </a:t>
            </a:r>
            <a:r>
              <a:rPr lang="en-GB" sz="2000" dirty="0" err="1"/>
              <a:t>Expédition</a:t>
            </a:r>
            <a:r>
              <a:rPr lang="en-GB" sz="2000" dirty="0"/>
              <a:t> </a:t>
            </a:r>
            <a:r>
              <a:rPr lang="en-GB" sz="2000" dirty="0" err="1"/>
              <a:t>Sagesse</a:t>
            </a:r>
            <a:r>
              <a:rPr lang="en-GB" sz="2000" dirty="0"/>
              <a:t>, </a:t>
            </a:r>
            <a:r>
              <a:rPr lang="en-GB" sz="2000" dirty="0" err="1">
                <a:hlinkClick r:id="rId8"/>
              </a:rPr>
              <a:t>EPhiSciences</a:t>
            </a:r>
            <a:endParaRPr lang="fr-FR" sz="2000" dirty="0"/>
          </a:p>
          <a:p>
            <a:endParaRPr lang="fr-FR" dirty="0"/>
          </a:p>
        </p:txBody>
      </p:sp>
      <p:pic>
        <p:nvPicPr>
          <p:cNvPr id="3" name="Image 2">
            <a:extLst>
              <a:ext uri="{FF2B5EF4-FFF2-40B4-BE49-F238E27FC236}">
                <a16:creationId xmlns:a16="http://schemas.microsoft.com/office/drawing/2014/main" id="{467895F9-0759-F5E0-790F-03C5B33222C7}"/>
              </a:ext>
            </a:extLst>
          </p:cNvPr>
          <p:cNvPicPr>
            <a:picLocks noChangeAspect="1"/>
          </p:cNvPicPr>
          <p:nvPr/>
        </p:nvPicPr>
        <p:blipFill>
          <a:blip r:embed="rId9"/>
          <a:stretch>
            <a:fillRect/>
          </a:stretch>
        </p:blipFill>
        <p:spPr>
          <a:xfrm>
            <a:off x="10116290" y="5295455"/>
            <a:ext cx="1876928" cy="1382102"/>
          </a:xfrm>
          <a:prstGeom prst="rect">
            <a:avLst/>
          </a:prstGeom>
        </p:spPr>
      </p:pic>
    </p:spTree>
    <p:extLst>
      <p:ext uri="{BB962C8B-B14F-4D97-AF65-F5344CB8AC3E}">
        <p14:creationId xmlns:p14="http://schemas.microsoft.com/office/powerpoint/2010/main" val="25308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EADBB-48E1-1440-47FA-B2B5EA225D1E}"/>
              </a:ext>
            </a:extLst>
          </p:cNvPr>
          <p:cNvSpPr>
            <a:spLocks noGrp="1"/>
          </p:cNvSpPr>
          <p:nvPr>
            <p:ph type="title"/>
          </p:nvPr>
        </p:nvSpPr>
        <p:spPr>
          <a:xfrm>
            <a:off x="1024128" y="585216"/>
            <a:ext cx="10434250" cy="1499616"/>
          </a:xfrm>
        </p:spPr>
        <p:txBody>
          <a:bodyPr>
            <a:normAutofit/>
          </a:bodyPr>
          <a:lstStyle/>
          <a:p>
            <a:r>
              <a:rPr lang="fr-FR" dirty="0"/>
              <a:t>RESULTATS – impact formation sur Perception des exemples pseudo-scientifiques</a:t>
            </a:r>
          </a:p>
        </p:txBody>
      </p:sp>
      <p:graphicFrame>
        <p:nvGraphicFramePr>
          <p:cNvPr id="9" name="Graphique 8">
            <a:extLst>
              <a:ext uri="{FF2B5EF4-FFF2-40B4-BE49-F238E27FC236}">
                <a16:creationId xmlns:a16="http://schemas.microsoft.com/office/drawing/2014/main" id="{90C4E15E-2850-48DA-EE8B-50EB7E88C135}"/>
              </a:ext>
            </a:extLst>
          </p:cNvPr>
          <p:cNvGraphicFramePr>
            <a:graphicFrameLocks/>
          </p:cNvGraphicFramePr>
          <p:nvPr>
            <p:extLst>
              <p:ext uri="{D42A27DB-BD31-4B8C-83A1-F6EECF244321}">
                <p14:modId xmlns:p14="http://schemas.microsoft.com/office/powerpoint/2010/main" val="2805238445"/>
              </p:ext>
            </p:extLst>
          </p:nvPr>
        </p:nvGraphicFramePr>
        <p:xfrm>
          <a:off x="323850" y="2718054"/>
          <a:ext cx="5916930" cy="3554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a:extLst>
              <a:ext uri="{FF2B5EF4-FFF2-40B4-BE49-F238E27FC236}">
                <a16:creationId xmlns:a16="http://schemas.microsoft.com/office/drawing/2014/main" id="{B513CA73-0848-3BCB-B43D-0C61FB5F5086}"/>
              </a:ext>
            </a:extLst>
          </p:cNvPr>
          <p:cNvGraphicFramePr>
            <a:graphicFrameLocks/>
          </p:cNvGraphicFramePr>
          <p:nvPr>
            <p:extLst>
              <p:ext uri="{D42A27DB-BD31-4B8C-83A1-F6EECF244321}">
                <p14:modId xmlns:p14="http://schemas.microsoft.com/office/powerpoint/2010/main" val="4224069069"/>
              </p:ext>
            </p:extLst>
          </p:nvPr>
        </p:nvGraphicFramePr>
        <p:xfrm>
          <a:off x="6031230" y="2718054"/>
          <a:ext cx="5916930" cy="35547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8444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a:extLst>
              <a:ext uri="{FF2B5EF4-FFF2-40B4-BE49-F238E27FC236}">
                <a16:creationId xmlns:a16="http://schemas.microsoft.com/office/drawing/2014/main" id="{B4BCBDE8-84E0-2849-9DF5-11B41F538654}"/>
              </a:ext>
            </a:extLst>
          </p:cNvPr>
          <p:cNvGraphicFramePr>
            <a:graphicFrameLocks/>
          </p:cNvGraphicFramePr>
          <p:nvPr>
            <p:extLst>
              <p:ext uri="{D42A27DB-BD31-4B8C-83A1-F6EECF244321}">
                <p14:modId xmlns:p14="http://schemas.microsoft.com/office/powerpoint/2010/main" val="1307036238"/>
              </p:ext>
            </p:extLst>
          </p:nvPr>
        </p:nvGraphicFramePr>
        <p:xfrm>
          <a:off x="1246264" y="2257622"/>
          <a:ext cx="9858966" cy="450332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re 1">
            <a:extLst>
              <a:ext uri="{FF2B5EF4-FFF2-40B4-BE49-F238E27FC236}">
                <a16:creationId xmlns:a16="http://schemas.microsoft.com/office/drawing/2014/main" id="{12164711-090A-C053-534F-C1ED7F537C9C}"/>
              </a:ext>
            </a:extLst>
          </p:cNvPr>
          <p:cNvSpPr>
            <a:spLocks noGrp="1"/>
          </p:cNvSpPr>
          <p:nvPr>
            <p:ph type="title"/>
          </p:nvPr>
        </p:nvSpPr>
        <p:spPr>
          <a:xfrm>
            <a:off x="1024128" y="585216"/>
            <a:ext cx="10434250" cy="1499616"/>
          </a:xfrm>
        </p:spPr>
        <p:txBody>
          <a:bodyPr>
            <a:normAutofit/>
          </a:bodyPr>
          <a:lstStyle/>
          <a:p>
            <a:r>
              <a:rPr lang="fr-FR" dirty="0"/>
              <a:t>RESULTATS – impact formation sur Perception des exemples pseudo-scientifiques</a:t>
            </a:r>
          </a:p>
        </p:txBody>
      </p:sp>
    </p:spTree>
    <p:extLst>
      <p:ext uri="{BB962C8B-B14F-4D97-AF65-F5344CB8AC3E}">
        <p14:creationId xmlns:p14="http://schemas.microsoft.com/office/powerpoint/2010/main" val="1296279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57FDF9-DCAC-47A8-A468-B6623B5ACCED}"/>
              </a:ext>
            </a:extLst>
          </p:cNvPr>
          <p:cNvSpPr/>
          <p:nvPr/>
        </p:nvSpPr>
        <p:spPr>
          <a:xfrm>
            <a:off x="1702905" y="2533656"/>
            <a:ext cx="8931966" cy="3946657"/>
          </a:xfrm>
          <a:prstGeom prst="rect">
            <a:avLst/>
          </a:prstGeom>
          <a:solidFill>
            <a:schemeClr val="accent2">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395DF90-3583-4334-9EE5-ADF061545627}"/>
              </a:ext>
            </a:extLst>
          </p:cNvPr>
          <p:cNvSpPr>
            <a:spLocks noGrp="1"/>
          </p:cNvSpPr>
          <p:nvPr>
            <p:ph type="title"/>
          </p:nvPr>
        </p:nvSpPr>
        <p:spPr>
          <a:xfrm>
            <a:off x="1024127" y="1205948"/>
            <a:ext cx="11108238" cy="878883"/>
          </a:xfrm>
        </p:spPr>
        <p:txBody>
          <a:bodyPr vert="horz" lIns="91440" tIns="45720" rIns="91440" bIns="45720" rtlCol="0" anchor="ctr">
            <a:normAutofit fontScale="90000"/>
          </a:bodyPr>
          <a:lstStyle/>
          <a:p>
            <a:r>
              <a:rPr lang="fr-FR" dirty="0"/>
              <a:t>Etude 3 : EVALUATION d’ateliers EC </a:t>
            </a:r>
            <a:br>
              <a:rPr lang="fr-FR" dirty="0"/>
            </a:br>
            <a:r>
              <a:rPr lang="fr-FR" dirty="0"/>
              <a:t>focus sur L’effet Barnum</a:t>
            </a:r>
            <a:br>
              <a:rPr lang="fr-FR" dirty="0"/>
            </a:br>
            <a:endParaRPr lang="fr-FR" dirty="0"/>
          </a:p>
        </p:txBody>
      </p:sp>
      <p:sp>
        <p:nvSpPr>
          <p:cNvPr id="3" name="Espace réservé du contenu 2">
            <a:extLst>
              <a:ext uri="{FF2B5EF4-FFF2-40B4-BE49-F238E27FC236}">
                <a16:creationId xmlns:a16="http://schemas.microsoft.com/office/drawing/2014/main" id="{6ACD9873-DBAA-4728-9050-2B3D79CEDB15}"/>
              </a:ext>
            </a:extLst>
          </p:cNvPr>
          <p:cNvSpPr>
            <a:spLocks noGrp="1"/>
          </p:cNvSpPr>
          <p:nvPr>
            <p:ph idx="1"/>
          </p:nvPr>
        </p:nvSpPr>
        <p:spPr>
          <a:xfrm>
            <a:off x="1024128" y="2668660"/>
            <a:ext cx="9720073" cy="4023360"/>
          </a:xfrm>
        </p:spPr>
        <p:txBody>
          <a:bodyPr/>
          <a:lstStyle/>
          <a:p>
            <a:pPr marL="0" indent="0" algn="just">
              <a:buNone/>
            </a:pPr>
            <a:endParaRPr lang="fr-FR" dirty="0">
              <a:effectLst/>
              <a:ea typeface="Calibri" panose="020F0502020204030204" pitchFamily="34" charset="0"/>
              <a:cs typeface="Times New Roman" panose="02020603050405020304" pitchFamily="18" charset="0"/>
            </a:endParaRPr>
          </a:p>
          <a:p>
            <a:pPr marL="0" indent="0" algn="just">
              <a:buNone/>
            </a:pPr>
            <a:endParaRPr lang="fr-FR" dirty="0">
              <a:effectLst/>
              <a:ea typeface="Calibri" panose="020F0502020204030204" pitchFamily="34" charset="0"/>
              <a:cs typeface="Times New Roman" panose="02020603050405020304" pitchFamily="18" charset="0"/>
            </a:endParaRPr>
          </a:p>
          <a:p>
            <a:pPr marL="0" indent="0" algn="just">
              <a:buNone/>
            </a:pPr>
            <a:endParaRPr lang="fr-FR" dirty="0"/>
          </a:p>
          <a:p>
            <a:endParaRPr lang="fr-FR" dirty="0"/>
          </a:p>
        </p:txBody>
      </p:sp>
      <p:pic>
        <p:nvPicPr>
          <p:cNvPr id="5" name="Image 4">
            <a:extLst>
              <a:ext uri="{FF2B5EF4-FFF2-40B4-BE49-F238E27FC236}">
                <a16:creationId xmlns:a16="http://schemas.microsoft.com/office/drawing/2014/main" id="{207E2404-19BA-0B2C-CA76-8AB893439CA0}"/>
              </a:ext>
            </a:extLst>
          </p:cNvPr>
          <p:cNvPicPr>
            <a:picLocks noChangeAspect="1"/>
          </p:cNvPicPr>
          <p:nvPr/>
        </p:nvPicPr>
        <p:blipFill>
          <a:blip r:embed="rId3"/>
          <a:stretch>
            <a:fillRect/>
          </a:stretch>
        </p:blipFill>
        <p:spPr>
          <a:xfrm>
            <a:off x="1767325" y="2533656"/>
            <a:ext cx="8791575" cy="3867150"/>
          </a:xfrm>
          <a:prstGeom prst="rect">
            <a:avLst/>
          </a:prstGeom>
        </p:spPr>
      </p:pic>
      <p:sp>
        <p:nvSpPr>
          <p:cNvPr id="4" name="Rectangle 3">
            <a:extLst>
              <a:ext uri="{FF2B5EF4-FFF2-40B4-BE49-F238E27FC236}">
                <a16:creationId xmlns:a16="http://schemas.microsoft.com/office/drawing/2014/main" id="{D54346E4-560A-2C60-9F20-A344A7A08966}"/>
              </a:ext>
            </a:extLst>
          </p:cNvPr>
          <p:cNvSpPr/>
          <p:nvPr>
            <p:custDataLst>
              <p:tags r:id="rId1"/>
            </p:custDataLst>
          </p:nvPr>
        </p:nvSpPr>
        <p:spPr>
          <a:xfrm>
            <a:off x="785831" y="2084831"/>
            <a:ext cx="11406169" cy="400110"/>
          </a:xfrm>
          <a:prstGeom prst="rect">
            <a:avLst/>
          </a:prstGeom>
        </p:spPr>
        <p:txBody>
          <a:bodyPr wrap="square">
            <a:spAutoFit/>
          </a:bodyPr>
          <a:lstStyle/>
          <a:p>
            <a:pPr lvl="0"/>
            <a:r>
              <a:rPr lang="en-US" sz="2000" dirty="0">
                <a:solidFill>
                  <a:prstClr val="black"/>
                </a:solidFill>
                <a:latin typeface="Arial"/>
                <a:cs typeface="Arial"/>
              </a:rPr>
              <a:t>Participants</a:t>
            </a:r>
            <a:r>
              <a:rPr lang="en-US" sz="2000" b="1" dirty="0">
                <a:solidFill>
                  <a:prstClr val="black"/>
                </a:solidFill>
                <a:latin typeface="Arial"/>
                <a:cs typeface="Arial"/>
              </a:rPr>
              <a:t> : </a:t>
            </a:r>
            <a:r>
              <a:rPr lang="en-US" sz="2000" dirty="0">
                <a:solidFill>
                  <a:prstClr val="black"/>
                </a:solidFill>
                <a:latin typeface="Arial"/>
                <a:cs typeface="Arial"/>
              </a:rPr>
              <a:t>54 </a:t>
            </a:r>
            <a:r>
              <a:rPr lang="en-US" sz="2000" dirty="0" err="1">
                <a:solidFill>
                  <a:prstClr val="black"/>
                </a:solidFill>
                <a:latin typeface="Arial"/>
                <a:cs typeface="Arial"/>
              </a:rPr>
              <a:t>collégien.ne.s</a:t>
            </a:r>
            <a:r>
              <a:rPr lang="en-US" sz="2000" dirty="0">
                <a:solidFill>
                  <a:prstClr val="black"/>
                </a:solidFill>
                <a:latin typeface="Arial"/>
                <a:cs typeface="Arial"/>
              </a:rPr>
              <a:t> de 3</a:t>
            </a:r>
            <a:r>
              <a:rPr lang="en-US" sz="2000" baseline="30000" dirty="0">
                <a:solidFill>
                  <a:prstClr val="black"/>
                </a:solidFill>
                <a:latin typeface="Arial"/>
                <a:cs typeface="Arial"/>
              </a:rPr>
              <a:t>ème</a:t>
            </a:r>
            <a:r>
              <a:rPr lang="en-US" sz="2000" dirty="0">
                <a:solidFill>
                  <a:prstClr val="black"/>
                </a:solidFill>
                <a:latin typeface="Arial"/>
                <a:cs typeface="Arial"/>
              </a:rPr>
              <a:t> (Isère) (</a:t>
            </a:r>
            <a:r>
              <a:rPr lang="en-US" sz="2000" i="1" dirty="0" err="1">
                <a:solidFill>
                  <a:prstClr val="black"/>
                </a:solidFill>
                <a:latin typeface="Arial"/>
                <a:cs typeface="Arial"/>
              </a:rPr>
              <a:t>Mâge</a:t>
            </a:r>
            <a:r>
              <a:rPr lang="en-US" sz="2000" dirty="0">
                <a:solidFill>
                  <a:prstClr val="black"/>
                </a:solidFill>
                <a:latin typeface="Arial"/>
                <a:cs typeface="Arial"/>
              </a:rPr>
              <a:t> = 15 </a:t>
            </a:r>
            <a:r>
              <a:rPr lang="en-US" sz="2000" dirty="0" err="1">
                <a:solidFill>
                  <a:prstClr val="black"/>
                </a:solidFill>
                <a:latin typeface="Arial"/>
                <a:cs typeface="Arial"/>
              </a:rPr>
              <a:t>ans</a:t>
            </a:r>
            <a:r>
              <a:rPr lang="en-US" sz="2000" dirty="0">
                <a:solidFill>
                  <a:prstClr val="black"/>
                </a:solidFill>
                <a:latin typeface="Arial"/>
                <a:cs typeface="Arial"/>
              </a:rPr>
              <a:t>; 27 femmes, 21 hommes et 1 </a:t>
            </a:r>
            <a:r>
              <a:rPr lang="en-US" sz="2000" dirty="0" err="1">
                <a:solidFill>
                  <a:prstClr val="black"/>
                </a:solidFill>
                <a:latin typeface="Arial"/>
                <a:cs typeface="Arial"/>
              </a:rPr>
              <a:t>autre</a:t>
            </a:r>
            <a:r>
              <a:rPr lang="en-US" sz="2000" dirty="0">
                <a:solidFill>
                  <a:prstClr val="black"/>
                </a:solidFill>
                <a:latin typeface="Arial"/>
                <a:cs typeface="Arial"/>
              </a:rPr>
              <a:t>)</a:t>
            </a:r>
          </a:p>
        </p:txBody>
      </p:sp>
      <p:sp>
        <p:nvSpPr>
          <p:cNvPr id="6" name="Rectangle 5">
            <a:extLst>
              <a:ext uri="{FF2B5EF4-FFF2-40B4-BE49-F238E27FC236}">
                <a16:creationId xmlns:a16="http://schemas.microsoft.com/office/drawing/2014/main" id="{F2254A9C-0C39-8A63-0E2B-1636667F7ED1}"/>
              </a:ext>
            </a:extLst>
          </p:cNvPr>
          <p:cNvSpPr/>
          <p:nvPr/>
        </p:nvSpPr>
        <p:spPr>
          <a:xfrm rot="16200000">
            <a:off x="-859093" y="4416882"/>
            <a:ext cx="4324345" cy="55789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MESURES CROYANCES et TC</a:t>
            </a:r>
          </a:p>
        </p:txBody>
      </p:sp>
      <p:sp>
        <p:nvSpPr>
          <p:cNvPr id="7" name="Rectangle 6">
            <a:extLst>
              <a:ext uri="{FF2B5EF4-FFF2-40B4-BE49-F238E27FC236}">
                <a16:creationId xmlns:a16="http://schemas.microsoft.com/office/drawing/2014/main" id="{331C6907-7896-03A0-4812-F8747B334744}"/>
              </a:ext>
            </a:extLst>
          </p:cNvPr>
          <p:cNvSpPr/>
          <p:nvPr/>
        </p:nvSpPr>
        <p:spPr>
          <a:xfrm rot="16200000">
            <a:off x="8860978" y="4416881"/>
            <a:ext cx="4324344" cy="55789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MESURES CROYANCES et TC</a:t>
            </a:r>
          </a:p>
        </p:txBody>
      </p:sp>
      <p:sp>
        <p:nvSpPr>
          <p:cNvPr id="8" name="Rectangle 7">
            <a:extLst>
              <a:ext uri="{FF2B5EF4-FFF2-40B4-BE49-F238E27FC236}">
                <a16:creationId xmlns:a16="http://schemas.microsoft.com/office/drawing/2014/main" id="{A5F8B4D6-1741-C1DE-3D18-C319910572E7}"/>
              </a:ext>
            </a:extLst>
          </p:cNvPr>
          <p:cNvSpPr/>
          <p:nvPr/>
        </p:nvSpPr>
        <p:spPr>
          <a:xfrm>
            <a:off x="1702905" y="6535810"/>
            <a:ext cx="8931966" cy="322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GROUPE TEMOIN</a:t>
            </a:r>
          </a:p>
        </p:txBody>
      </p:sp>
      <p:sp>
        <p:nvSpPr>
          <p:cNvPr id="9" name="Rectangle 8">
            <a:extLst>
              <a:ext uri="{FF2B5EF4-FFF2-40B4-BE49-F238E27FC236}">
                <a16:creationId xmlns:a16="http://schemas.microsoft.com/office/drawing/2014/main" id="{6A1C2443-C249-8218-C7CD-A1104B05FE7A}"/>
              </a:ext>
            </a:extLst>
          </p:cNvPr>
          <p:cNvSpPr/>
          <p:nvPr/>
        </p:nvSpPr>
        <p:spPr>
          <a:xfrm>
            <a:off x="1702905" y="2540437"/>
            <a:ext cx="8931966" cy="489535"/>
          </a:xfrm>
          <a:prstGeom prst="rect">
            <a:avLst/>
          </a:prstGeom>
          <a:solidFill>
            <a:schemeClr val="accent2">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GROUPE ATELIERS EC</a:t>
            </a:r>
          </a:p>
        </p:txBody>
      </p:sp>
    </p:spTree>
    <p:extLst>
      <p:ext uri="{BB962C8B-B14F-4D97-AF65-F5344CB8AC3E}">
        <p14:creationId xmlns:p14="http://schemas.microsoft.com/office/powerpoint/2010/main" val="315971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B19E04-3854-99B1-8547-3C614DD477EF}"/>
              </a:ext>
            </a:extLst>
          </p:cNvPr>
          <p:cNvSpPr>
            <a:spLocks noGrp="1"/>
          </p:cNvSpPr>
          <p:nvPr>
            <p:ph type="title"/>
          </p:nvPr>
        </p:nvSpPr>
        <p:spPr/>
        <p:txBody>
          <a:bodyPr/>
          <a:lstStyle/>
          <a:p>
            <a:r>
              <a:rPr lang="fr-FR" dirty="0"/>
              <a:t>RESULTATS</a:t>
            </a:r>
          </a:p>
        </p:txBody>
      </p:sp>
      <p:sp>
        <p:nvSpPr>
          <p:cNvPr id="18" name="Rectangle 17">
            <a:extLst>
              <a:ext uri="{FF2B5EF4-FFF2-40B4-BE49-F238E27FC236}">
                <a16:creationId xmlns:a16="http://schemas.microsoft.com/office/drawing/2014/main" id="{B9AEAF52-567B-CEF8-4418-9B54E55F9F0A}"/>
              </a:ext>
            </a:extLst>
          </p:cNvPr>
          <p:cNvSpPr/>
          <p:nvPr>
            <p:custDataLst>
              <p:tags r:id="rId1"/>
            </p:custDataLst>
          </p:nvPr>
        </p:nvSpPr>
        <p:spPr>
          <a:xfrm>
            <a:off x="1771992" y="6165149"/>
            <a:ext cx="9220686" cy="707886"/>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NIVEAU D’ADHÉSION À DIFFÉRENTES FAUSSES CROYANCES</a:t>
            </a:r>
          </a:p>
          <a:p>
            <a:pPr algn="ctr"/>
            <a:r>
              <a:rPr lang="en-US" sz="2000" dirty="0">
                <a:latin typeface="Arial" panose="020B0604020202020204" pitchFamily="34" charset="0"/>
                <a:cs typeface="Arial" panose="020B0604020202020204" pitchFamily="34" charset="0"/>
              </a:rPr>
              <a:t>AU DÉBUT ET À LA FIN DE L’ANNÉE SCOLAIRE</a:t>
            </a:r>
            <a:endParaRPr lang="fr-FR" sz="9600" dirty="0">
              <a:latin typeface="Arial" panose="020B0604020202020204" pitchFamily="34" charset="0"/>
              <a:cs typeface="Arial" panose="020B0604020202020204" pitchFamily="34" charset="0"/>
            </a:endParaRPr>
          </a:p>
        </p:txBody>
      </p:sp>
      <p:graphicFrame>
        <p:nvGraphicFramePr>
          <p:cNvPr id="3" name="Graphique 2">
            <a:extLst>
              <a:ext uri="{FF2B5EF4-FFF2-40B4-BE49-F238E27FC236}">
                <a16:creationId xmlns:a16="http://schemas.microsoft.com/office/drawing/2014/main" id="{F64A6034-BAD8-1ED3-5658-A6766947A010}"/>
              </a:ext>
            </a:extLst>
          </p:cNvPr>
          <p:cNvGraphicFramePr>
            <a:graphicFrameLocks/>
          </p:cNvGraphicFramePr>
          <p:nvPr>
            <p:extLst>
              <p:ext uri="{D42A27DB-BD31-4B8C-83A1-F6EECF244321}">
                <p14:modId xmlns:p14="http://schemas.microsoft.com/office/powerpoint/2010/main" val="1936461735"/>
              </p:ext>
            </p:extLst>
          </p:nvPr>
        </p:nvGraphicFramePr>
        <p:xfrm>
          <a:off x="2099374" y="1335024"/>
          <a:ext cx="9220681" cy="47676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5118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5DF90-3583-4334-9EE5-ADF061545627}"/>
              </a:ext>
            </a:extLst>
          </p:cNvPr>
          <p:cNvSpPr>
            <a:spLocks noGrp="1"/>
          </p:cNvSpPr>
          <p:nvPr>
            <p:ph type="title"/>
          </p:nvPr>
        </p:nvSpPr>
        <p:spPr>
          <a:xfrm>
            <a:off x="1024127" y="585216"/>
            <a:ext cx="11449550" cy="1499616"/>
          </a:xfrm>
        </p:spPr>
        <p:txBody>
          <a:bodyPr vert="horz" lIns="91440" tIns="45720" rIns="91440" bIns="45720" rtlCol="0" anchor="ctr">
            <a:normAutofit/>
          </a:bodyPr>
          <a:lstStyle/>
          <a:p>
            <a:r>
              <a:rPr lang="fr-FR" sz="4800" dirty="0"/>
              <a:t>Etude 4 – ATELIERS EC ET EMI (Médiathèque d’AUBAGNE)</a:t>
            </a:r>
          </a:p>
        </p:txBody>
      </p:sp>
      <p:pic>
        <p:nvPicPr>
          <p:cNvPr id="6" name="Image 5">
            <a:extLst>
              <a:ext uri="{FF2B5EF4-FFF2-40B4-BE49-F238E27FC236}">
                <a16:creationId xmlns:a16="http://schemas.microsoft.com/office/drawing/2014/main" id="{FC927F32-CE52-8C7E-0230-EFEB396614C2}"/>
              </a:ext>
            </a:extLst>
          </p:cNvPr>
          <p:cNvPicPr>
            <a:picLocks noChangeAspect="1"/>
          </p:cNvPicPr>
          <p:nvPr/>
        </p:nvPicPr>
        <p:blipFill>
          <a:blip r:embed="rId3"/>
          <a:stretch>
            <a:fillRect/>
          </a:stretch>
        </p:blipFill>
        <p:spPr>
          <a:xfrm>
            <a:off x="11039860" y="5659586"/>
            <a:ext cx="1117154" cy="1082856"/>
          </a:xfrm>
          <a:prstGeom prst="rect">
            <a:avLst/>
          </a:prstGeom>
        </p:spPr>
      </p:pic>
      <p:grpSp>
        <p:nvGrpSpPr>
          <p:cNvPr id="3" name="Groupe 2">
            <a:extLst>
              <a:ext uri="{FF2B5EF4-FFF2-40B4-BE49-F238E27FC236}">
                <a16:creationId xmlns:a16="http://schemas.microsoft.com/office/drawing/2014/main" id="{762B2148-4592-4214-AD7F-7DC6172C7378}"/>
              </a:ext>
            </a:extLst>
          </p:cNvPr>
          <p:cNvGrpSpPr/>
          <p:nvPr/>
        </p:nvGrpSpPr>
        <p:grpSpPr>
          <a:xfrm>
            <a:off x="236272" y="2547172"/>
            <a:ext cx="6537139" cy="1034291"/>
            <a:chOff x="236272" y="2547172"/>
            <a:chExt cx="6537139" cy="1034291"/>
          </a:xfrm>
        </p:grpSpPr>
        <p:sp>
          <p:nvSpPr>
            <p:cNvPr id="9" name="ZoneTexte 8">
              <a:extLst>
                <a:ext uri="{FF2B5EF4-FFF2-40B4-BE49-F238E27FC236}">
                  <a16:creationId xmlns:a16="http://schemas.microsoft.com/office/drawing/2014/main" id="{D9F6884C-6ED9-472C-940D-D859DDEEEF13}"/>
                </a:ext>
              </a:extLst>
            </p:cNvPr>
            <p:cNvSpPr txBox="1"/>
            <p:nvPr/>
          </p:nvSpPr>
          <p:spPr>
            <a:xfrm>
              <a:off x="1318009" y="2565800"/>
              <a:ext cx="5455402" cy="1015663"/>
            </a:xfrm>
            <a:prstGeom prst="rect">
              <a:avLst/>
            </a:prstGeom>
            <a:noFill/>
          </p:spPr>
          <p:txBody>
            <a:bodyPr wrap="square" rtlCol="0">
              <a:spAutoFit/>
            </a:bodyPr>
            <a:lstStyle/>
            <a:p>
              <a:pPr algn="just"/>
              <a:r>
                <a:rPr lang="fr-FR" sz="2000" dirty="0">
                  <a:latin typeface="Arial" panose="020B0604020202020204" pitchFamily="34" charset="0"/>
                  <a:cs typeface="Arial" panose="020B0604020202020204" pitchFamily="34" charset="0"/>
                </a:rPr>
                <a:t>Les ateliers se sont déroulés en présentiel dans </a:t>
              </a:r>
              <a:r>
                <a:rPr lang="fr-FR" sz="2000" b="1" dirty="0">
                  <a:latin typeface="Arial" panose="020B0604020202020204" pitchFamily="34" charset="0"/>
                  <a:cs typeface="Arial" panose="020B0604020202020204" pitchFamily="34" charset="0"/>
                </a:rPr>
                <a:t>2 collèges </a:t>
              </a:r>
              <a:r>
                <a:rPr lang="fr-FR" sz="2000" dirty="0">
                  <a:latin typeface="Arial" panose="020B0604020202020204" pitchFamily="34" charset="0"/>
                  <a:cs typeface="Arial" panose="020B0604020202020204" pitchFamily="34" charset="0"/>
                </a:rPr>
                <a:t>de l’Académie d’Aix Marseille.</a:t>
              </a:r>
            </a:p>
          </p:txBody>
        </p:sp>
        <p:pic>
          <p:nvPicPr>
            <p:cNvPr id="13" name="Image 12">
              <a:extLst>
                <a:ext uri="{FF2B5EF4-FFF2-40B4-BE49-F238E27FC236}">
                  <a16:creationId xmlns:a16="http://schemas.microsoft.com/office/drawing/2014/main" id="{0E046908-7A4C-4DB0-98E9-07D6A72C1A65}"/>
                </a:ext>
              </a:extLst>
            </p:cNvPr>
            <p:cNvPicPr>
              <a:picLocks noChangeAspect="1"/>
            </p:cNvPicPr>
            <p:nvPr/>
          </p:nvPicPr>
          <p:blipFill>
            <a:blip r:embed="rId4"/>
            <a:stretch>
              <a:fillRect/>
            </a:stretch>
          </p:blipFill>
          <p:spPr>
            <a:xfrm>
              <a:off x="236272" y="2547172"/>
              <a:ext cx="989691" cy="989691"/>
            </a:xfrm>
            <a:prstGeom prst="rect">
              <a:avLst/>
            </a:prstGeom>
          </p:spPr>
        </p:pic>
      </p:grpSp>
      <p:grpSp>
        <p:nvGrpSpPr>
          <p:cNvPr id="4" name="Groupe 3">
            <a:extLst>
              <a:ext uri="{FF2B5EF4-FFF2-40B4-BE49-F238E27FC236}">
                <a16:creationId xmlns:a16="http://schemas.microsoft.com/office/drawing/2014/main" id="{62848DE3-7C55-4F85-80DB-2F2D59584E47}"/>
              </a:ext>
            </a:extLst>
          </p:cNvPr>
          <p:cNvGrpSpPr/>
          <p:nvPr/>
        </p:nvGrpSpPr>
        <p:grpSpPr>
          <a:xfrm>
            <a:off x="172826" y="3796524"/>
            <a:ext cx="6663277" cy="1323439"/>
            <a:chOff x="172826" y="3796524"/>
            <a:chExt cx="6663277" cy="1323439"/>
          </a:xfrm>
        </p:grpSpPr>
        <p:pic>
          <p:nvPicPr>
            <p:cNvPr id="15" name="Image 14">
              <a:extLst>
                <a:ext uri="{FF2B5EF4-FFF2-40B4-BE49-F238E27FC236}">
                  <a16:creationId xmlns:a16="http://schemas.microsoft.com/office/drawing/2014/main" id="{3D10795E-62A1-42EE-880A-4D71867D5C09}"/>
                </a:ext>
              </a:extLst>
            </p:cNvPr>
            <p:cNvPicPr>
              <a:picLocks noChangeAspect="1"/>
            </p:cNvPicPr>
            <p:nvPr/>
          </p:nvPicPr>
          <p:blipFill>
            <a:blip r:embed="rId5"/>
            <a:stretch>
              <a:fillRect/>
            </a:stretch>
          </p:blipFill>
          <p:spPr>
            <a:xfrm>
              <a:off x="172826" y="3964365"/>
              <a:ext cx="989691" cy="987758"/>
            </a:xfrm>
            <a:prstGeom prst="rect">
              <a:avLst/>
            </a:prstGeom>
          </p:spPr>
        </p:pic>
        <p:sp>
          <p:nvSpPr>
            <p:cNvPr id="16" name="ZoneTexte 15">
              <a:extLst>
                <a:ext uri="{FF2B5EF4-FFF2-40B4-BE49-F238E27FC236}">
                  <a16:creationId xmlns:a16="http://schemas.microsoft.com/office/drawing/2014/main" id="{486248EA-3177-4231-BA4F-EA91AA1B2D5F}"/>
                </a:ext>
              </a:extLst>
            </p:cNvPr>
            <p:cNvSpPr txBox="1"/>
            <p:nvPr/>
          </p:nvSpPr>
          <p:spPr>
            <a:xfrm>
              <a:off x="1288655" y="3796524"/>
              <a:ext cx="5547448" cy="1323439"/>
            </a:xfrm>
            <a:prstGeom prst="rect">
              <a:avLst/>
            </a:prstGeom>
            <a:noFill/>
          </p:spPr>
          <p:txBody>
            <a:bodyPr wrap="square" rtlCol="0">
              <a:spAutoFit/>
            </a:bodyPr>
            <a:lstStyle/>
            <a:p>
              <a:pPr algn="just"/>
              <a:r>
                <a:rPr lang="fr-FR" sz="2000" b="1" dirty="0">
                  <a:latin typeface="Arial" panose="020B0604020202020204" pitchFamily="34" charset="0"/>
                  <a:cs typeface="Arial" panose="020B0604020202020204" pitchFamily="34" charset="0"/>
                </a:rPr>
                <a:t>3 classes expérimentales </a:t>
              </a:r>
              <a:r>
                <a:rPr lang="fr-FR" sz="2000" dirty="0">
                  <a:latin typeface="Arial" panose="020B0604020202020204" pitchFamily="34" charset="0"/>
                  <a:cs typeface="Arial" panose="020B0604020202020204" pitchFamily="34" charset="0"/>
                </a:rPr>
                <a:t>(N=189)  et </a:t>
              </a:r>
              <a:r>
                <a:rPr lang="fr-FR" sz="2000" b="1" dirty="0">
                  <a:latin typeface="Arial" panose="020B0604020202020204" pitchFamily="34" charset="0"/>
                  <a:cs typeface="Arial" panose="020B0604020202020204" pitchFamily="34" charset="0"/>
                </a:rPr>
                <a:t>3 classes contrôles</a:t>
              </a:r>
              <a:r>
                <a:rPr lang="fr-FR" sz="2000" dirty="0">
                  <a:latin typeface="Arial" panose="020B0604020202020204" pitchFamily="34" charset="0"/>
                  <a:cs typeface="Arial" panose="020B0604020202020204" pitchFamily="34" charset="0"/>
                </a:rPr>
                <a:t> (N=149). </a:t>
              </a:r>
            </a:p>
            <a:p>
              <a:pPr algn="just"/>
              <a:r>
                <a:rPr lang="fr-FR" sz="2000" dirty="0">
                  <a:latin typeface="Arial" panose="020B0604020202020204" pitchFamily="34" charset="0"/>
                  <a:cs typeface="Arial" panose="020B0604020202020204" pitchFamily="34" charset="0"/>
                </a:rPr>
                <a:t>338 répondants de 3</a:t>
              </a:r>
              <a:r>
                <a:rPr lang="fr-FR" sz="2000" baseline="30000" dirty="0">
                  <a:latin typeface="Arial" panose="020B0604020202020204" pitchFamily="34" charset="0"/>
                  <a:cs typeface="Arial" panose="020B0604020202020204" pitchFamily="34" charset="0"/>
                </a:rPr>
                <a:t>ème</a:t>
              </a:r>
              <a:r>
                <a:rPr lang="fr-FR" sz="2000" dirty="0">
                  <a:latin typeface="Arial" panose="020B0604020202020204" pitchFamily="34" charset="0"/>
                  <a:cs typeface="Arial" panose="020B0604020202020204" pitchFamily="34" charset="0"/>
                </a:rPr>
                <a:t> et 4</a:t>
              </a:r>
              <a:r>
                <a:rPr lang="fr-FR" sz="2000" baseline="30000" dirty="0">
                  <a:latin typeface="Arial" panose="020B0604020202020204" pitchFamily="34" charset="0"/>
                  <a:cs typeface="Arial" panose="020B0604020202020204" pitchFamily="34" charset="0"/>
                </a:rPr>
                <a:t>ème</a:t>
              </a: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âgés de 12 à 15 ans (57% ayant 15 ans). </a:t>
              </a:r>
            </a:p>
          </p:txBody>
        </p:sp>
      </p:grpSp>
      <p:graphicFrame>
        <p:nvGraphicFramePr>
          <p:cNvPr id="17" name="Graphique 16">
            <a:extLst>
              <a:ext uri="{FF2B5EF4-FFF2-40B4-BE49-F238E27FC236}">
                <a16:creationId xmlns:a16="http://schemas.microsoft.com/office/drawing/2014/main" id="{730B6ADE-DD60-41D4-85A5-02E1AF848033}"/>
              </a:ext>
            </a:extLst>
          </p:cNvPr>
          <p:cNvGraphicFramePr>
            <a:graphicFrameLocks/>
          </p:cNvGraphicFramePr>
          <p:nvPr>
            <p:extLst>
              <p:ext uri="{D42A27DB-BD31-4B8C-83A1-F6EECF244321}">
                <p14:modId xmlns:p14="http://schemas.microsoft.com/office/powerpoint/2010/main" val="2113405219"/>
              </p:ext>
            </p:extLst>
          </p:nvPr>
        </p:nvGraphicFramePr>
        <p:xfrm>
          <a:off x="6571611" y="3999202"/>
          <a:ext cx="4781797" cy="2790939"/>
        </p:xfrm>
        <a:graphic>
          <a:graphicData uri="http://schemas.openxmlformats.org/drawingml/2006/chart">
            <c:chart xmlns:c="http://schemas.openxmlformats.org/drawingml/2006/chart" xmlns:r="http://schemas.openxmlformats.org/officeDocument/2006/relationships" r:id="rId6"/>
          </a:graphicData>
        </a:graphic>
      </p:graphicFrame>
      <p:grpSp>
        <p:nvGrpSpPr>
          <p:cNvPr id="5" name="Groupe 4">
            <a:extLst>
              <a:ext uri="{FF2B5EF4-FFF2-40B4-BE49-F238E27FC236}">
                <a16:creationId xmlns:a16="http://schemas.microsoft.com/office/drawing/2014/main" id="{5ADEC4D2-625F-4BD3-842F-CD9C84402422}"/>
              </a:ext>
            </a:extLst>
          </p:cNvPr>
          <p:cNvGrpSpPr/>
          <p:nvPr/>
        </p:nvGrpSpPr>
        <p:grpSpPr>
          <a:xfrm>
            <a:off x="138685" y="5335024"/>
            <a:ext cx="6634726" cy="1323439"/>
            <a:chOff x="138685" y="5335024"/>
            <a:chExt cx="6634726" cy="1323439"/>
          </a:xfrm>
        </p:grpSpPr>
        <p:pic>
          <p:nvPicPr>
            <p:cNvPr id="19" name="Image 18">
              <a:extLst>
                <a:ext uri="{FF2B5EF4-FFF2-40B4-BE49-F238E27FC236}">
                  <a16:creationId xmlns:a16="http://schemas.microsoft.com/office/drawing/2014/main" id="{981B485F-EF5B-4D3A-B18E-2ABC45BF0F92}"/>
                </a:ext>
              </a:extLst>
            </p:cNvPr>
            <p:cNvPicPr>
              <a:picLocks noChangeAspect="1"/>
            </p:cNvPicPr>
            <p:nvPr/>
          </p:nvPicPr>
          <p:blipFill>
            <a:blip r:embed="rId7"/>
            <a:stretch>
              <a:fillRect/>
            </a:stretch>
          </p:blipFill>
          <p:spPr>
            <a:xfrm>
              <a:off x="138685" y="5539294"/>
              <a:ext cx="947725" cy="947725"/>
            </a:xfrm>
            <a:prstGeom prst="rect">
              <a:avLst/>
            </a:prstGeom>
          </p:spPr>
        </p:pic>
        <p:sp>
          <p:nvSpPr>
            <p:cNvPr id="20" name="ZoneTexte 19">
              <a:extLst>
                <a:ext uri="{FF2B5EF4-FFF2-40B4-BE49-F238E27FC236}">
                  <a16:creationId xmlns:a16="http://schemas.microsoft.com/office/drawing/2014/main" id="{95A73931-7E3F-4A50-AD97-A2BDD3B2C070}"/>
                </a:ext>
              </a:extLst>
            </p:cNvPr>
            <p:cNvSpPr txBox="1"/>
            <p:nvPr/>
          </p:nvSpPr>
          <p:spPr>
            <a:xfrm>
              <a:off x="1225963" y="5335024"/>
              <a:ext cx="5547448" cy="1323439"/>
            </a:xfrm>
            <a:prstGeom prst="rect">
              <a:avLst/>
            </a:prstGeom>
            <a:noFill/>
          </p:spPr>
          <p:txBody>
            <a:bodyPr wrap="square" rtlCol="0">
              <a:spAutoFit/>
            </a:bodyPr>
            <a:lstStyle/>
            <a:p>
              <a:pPr algn="just"/>
              <a:r>
                <a:rPr lang="fr-FR" sz="2000" dirty="0">
                  <a:latin typeface="Arial" panose="020B0604020202020204" pitchFamily="34" charset="0"/>
                  <a:cs typeface="Arial" panose="020B0604020202020204" pitchFamily="34" charset="0"/>
                </a:rPr>
                <a:t>L’étude s’est déroulée dans les classes dont les </a:t>
              </a:r>
              <a:r>
                <a:rPr lang="fr-FR" sz="2000" b="1" dirty="0">
                  <a:latin typeface="Arial" panose="020B0604020202020204" pitchFamily="34" charset="0"/>
                  <a:cs typeface="Arial" panose="020B0604020202020204" pitchFamily="34" charset="0"/>
                </a:rPr>
                <a:t>enseignants</a:t>
              </a:r>
              <a:r>
                <a:rPr lang="fr-FR" sz="2000" dirty="0">
                  <a:latin typeface="Arial" panose="020B0604020202020204" pitchFamily="34" charset="0"/>
                  <a:cs typeface="Arial" panose="020B0604020202020204" pitchFamily="34" charset="0"/>
                </a:rPr>
                <a:t> étaient </a:t>
              </a:r>
              <a:r>
                <a:rPr lang="fr-FR" sz="2000" b="1" dirty="0">
                  <a:latin typeface="Arial" panose="020B0604020202020204" pitchFamily="34" charset="0"/>
                  <a:cs typeface="Arial" panose="020B0604020202020204" pitchFamily="34" charset="0"/>
                </a:rPr>
                <a:t>volontaires</a:t>
              </a:r>
              <a:r>
                <a:rPr lang="fr-FR" sz="2000" dirty="0">
                  <a:latin typeface="Arial" panose="020B0604020202020204" pitchFamily="34" charset="0"/>
                  <a:cs typeface="Arial" panose="020B0604020202020204" pitchFamily="34" charset="0"/>
                </a:rPr>
                <a:t> pour recevoir les ateliers de  </a:t>
              </a:r>
              <a:r>
                <a:rPr lang="fr-FR" sz="2000" b="1" dirty="0">
                  <a:latin typeface="Arial" panose="020B0604020202020204" pitchFamily="34" charset="0"/>
                  <a:cs typeface="Arial" panose="020B0604020202020204" pitchFamily="34" charset="0"/>
                </a:rPr>
                <a:t>4 intervenants </a:t>
              </a:r>
              <a:r>
                <a:rPr lang="fr-FR" sz="2000" dirty="0">
                  <a:latin typeface="Arial" panose="020B0604020202020204" pitchFamily="34" charset="0"/>
                  <a:cs typeface="Arial" panose="020B0604020202020204" pitchFamily="34" charset="0"/>
                </a:rPr>
                <a:t>de la médiathèque d’Aubagne. </a:t>
              </a:r>
            </a:p>
          </p:txBody>
        </p:sp>
      </p:grpSp>
      <p:grpSp>
        <p:nvGrpSpPr>
          <p:cNvPr id="7" name="Groupe 6">
            <a:extLst>
              <a:ext uri="{FF2B5EF4-FFF2-40B4-BE49-F238E27FC236}">
                <a16:creationId xmlns:a16="http://schemas.microsoft.com/office/drawing/2014/main" id="{83D0043F-919E-4242-838B-101011EA224E}"/>
              </a:ext>
            </a:extLst>
          </p:cNvPr>
          <p:cNvGrpSpPr/>
          <p:nvPr/>
        </p:nvGrpSpPr>
        <p:grpSpPr>
          <a:xfrm>
            <a:off x="7311611" y="2226409"/>
            <a:ext cx="4644117" cy="1631216"/>
            <a:chOff x="7311611" y="2226409"/>
            <a:chExt cx="4644117" cy="1631216"/>
          </a:xfrm>
        </p:grpSpPr>
        <p:pic>
          <p:nvPicPr>
            <p:cNvPr id="24" name="Image 23">
              <a:extLst>
                <a:ext uri="{FF2B5EF4-FFF2-40B4-BE49-F238E27FC236}">
                  <a16:creationId xmlns:a16="http://schemas.microsoft.com/office/drawing/2014/main" id="{4017AE4C-ED1C-44D8-9E7A-C344316E0899}"/>
                </a:ext>
              </a:extLst>
            </p:cNvPr>
            <p:cNvPicPr>
              <a:picLocks noChangeAspect="1"/>
            </p:cNvPicPr>
            <p:nvPr/>
          </p:nvPicPr>
          <p:blipFill>
            <a:blip r:embed="rId8"/>
            <a:stretch>
              <a:fillRect/>
            </a:stretch>
          </p:blipFill>
          <p:spPr>
            <a:xfrm>
              <a:off x="7311611" y="2427665"/>
              <a:ext cx="699498" cy="699498"/>
            </a:xfrm>
            <a:prstGeom prst="rect">
              <a:avLst/>
            </a:prstGeom>
          </p:spPr>
        </p:pic>
        <p:sp>
          <p:nvSpPr>
            <p:cNvPr id="14" name="ZoneTexte 13">
              <a:extLst>
                <a:ext uri="{FF2B5EF4-FFF2-40B4-BE49-F238E27FC236}">
                  <a16:creationId xmlns:a16="http://schemas.microsoft.com/office/drawing/2014/main" id="{A0751B39-83D4-4A97-8487-AAB07F1110D5}"/>
                </a:ext>
              </a:extLst>
            </p:cNvPr>
            <p:cNvSpPr txBox="1"/>
            <p:nvPr/>
          </p:nvSpPr>
          <p:spPr>
            <a:xfrm>
              <a:off x="8327971" y="2226409"/>
              <a:ext cx="3627757" cy="1631216"/>
            </a:xfrm>
            <a:prstGeom prst="rect">
              <a:avLst/>
            </a:prstGeom>
            <a:noFill/>
          </p:spPr>
          <p:txBody>
            <a:bodyPr wrap="square" rtlCol="0">
              <a:spAutoFit/>
            </a:bodyPr>
            <a:lstStyle/>
            <a:p>
              <a:pPr algn="just"/>
              <a:r>
                <a:rPr lang="fr-FR" sz="2000" b="1" dirty="0">
                  <a:latin typeface="Arial" panose="020B0604020202020204" pitchFamily="34" charset="0"/>
                  <a:cs typeface="Arial" panose="020B0604020202020204" pitchFamily="34" charset="0"/>
                </a:rPr>
                <a:t>4 semaines </a:t>
              </a:r>
              <a:r>
                <a:rPr lang="fr-FR" sz="2000" dirty="0">
                  <a:latin typeface="Arial" panose="020B0604020202020204" pitchFamily="34" charset="0"/>
                  <a:cs typeface="Arial" panose="020B0604020202020204" pitchFamily="34" charset="0"/>
                </a:rPr>
                <a:t>consécutives : </a:t>
              </a:r>
            </a:p>
            <a:p>
              <a:pPr marL="342900"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De novembre à décembre 2021 (Collège Lakanal) </a:t>
              </a:r>
            </a:p>
            <a:p>
              <a:pPr marL="342900"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De janvier à février 2022 (Collège Lou Garlaban)</a:t>
              </a:r>
            </a:p>
          </p:txBody>
        </p:sp>
      </p:grpSp>
    </p:spTree>
    <p:extLst>
      <p:ext uri="{BB962C8B-B14F-4D97-AF65-F5344CB8AC3E}">
        <p14:creationId xmlns:p14="http://schemas.microsoft.com/office/powerpoint/2010/main" val="161961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57FDF9-DCAC-47A8-A468-B6623B5ACCED}"/>
              </a:ext>
            </a:extLst>
          </p:cNvPr>
          <p:cNvSpPr/>
          <p:nvPr/>
        </p:nvSpPr>
        <p:spPr>
          <a:xfrm>
            <a:off x="983997" y="2533657"/>
            <a:ext cx="8931966" cy="3542466"/>
          </a:xfrm>
          <a:prstGeom prst="rect">
            <a:avLst/>
          </a:prstGeom>
          <a:solidFill>
            <a:schemeClr val="bg1"/>
          </a:solid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395DF90-3583-4334-9EE5-ADF061545627}"/>
              </a:ext>
            </a:extLst>
          </p:cNvPr>
          <p:cNvSpPr>
            <a:spLocks noGrp="1"/>
          </p:cNvSpPr>
          <p:nvPr>
            <p:ph type="title"/>
          </p:nvPr>
        </p:nvSpPr>
        <p:spPr>
          <a:xfrm>
            <a:off x="1024127" y="1205948"/>
            <a:ext cx="11108238" cy="878883"/>
          </a:xfrm>
        </p:spPr>
        <p:txBody>
          <a:bodyPr vert="horz" lIns="91440" tIns="45720" rIns="91440" bIns="45720" rtlCol="0" anchor="ctr">
            <a:normAutofit fontScale="90000"/>
          </a:bodyPr>
          <a:lstStyle/>
          <a:p>
            <a:r>
              <a:rPr lang="fr-FR" dirty="0"/>
              <a:t>Etude 4 - Ateliers EC et EMI  (médiathèque d’Aubagne)</a:t>
            </a:r>
            <a:br>
              <a:rPr lang="fr-FR" dirty="0"/>
            </a:br>
            <a:endParaRPr lang="fr-FR" dirty="0"/>
          </a:p>
        </p:txBody>
      </p:sp>
      <p:sp>
        <p:nvSpPr>
          <p:cNvPr id="3" name="Espace réservé du contenu 2">
            <a:extLst>
              <a:ext uri="{FF2B5EF4-FFF2-40B4-BE49-F238E27FC236}">
                <a16:creationId xmlns:a16="http://schemas.microsoft.com/office/drawing/2014/main" id="{6ACD9873-DBAA-4728-9050-2B3D79CEDB15}"/>
              </a:ext>
            </a:extLst>
          </p:cNvPr>
          <p:cNvSpPr>
            <a:spLocks noGrp="1"/>
          </p:cNvSpPr>
          <p:nvPr>
            <p:ph idx="1"/>
          </p:nvPr>
        </p:nvSpPr>
        <p:spPr>
          <a:xfrm>
            <a:off x="305220" y="2668660"/>
            <a:ext cx="9720073" cy="4023360"/>
          </a:xfrm>
        </p:spPr>
        <p:txBody>
          <a:bodyPr/>
          <a:lstStyle/>
          <a:p>
            <a:pPr marL="0" indent="0" algn="just">
              <a:buNone/>
            </a:pPr>
            <a:endParaRPr lang="fr-FR" dirty="0">
              <a:effectLst/>
              <a:ea typeface="Calibri" panose="020F0502020204030204" pitchFamily="34" charset="0"/>
              <a:cs typeface="Times New Roman" panose="02020603050405020304" pitchFamily="18" charset="0"/>
            </a:endParaRPr>
          </a:p>
          <a:p>
            <a:pPr marL="0" indent="0" algn="just">
              <a:buNone/>
            </a:pPr>
            <a:endParaRPr lang="fr-FR" dirty="0">
              <a:effectLst/>
              <a:ea typeface="Calibri" panose="020F0502020204030204" pitchFamily="34" charset="0"/>
              <a:cs typeface="Times New Roman" panose="02020603050405020304" pitchFamily="18" charset="0"/>
            </a:endParaRPr>
          </a:p>
          <a:p>
            <a:pPr marL="0" indent="0" algn="just">
              <a:buNone/>
            </a:pPr>
            <a:endParaRPr lang="fr-FR" dirty="0"/>
          </a:p>
          <a:p>
            <a:endParaRPr lang="fr-FR" dirty="0"/>
          </a:p>
        </p:txBody>
      </p:sp>
      <p:sp>
        <p:nvSpPr>
          <p:cNvPr id="6" name="Rectangle 5">
            <a:extLst>
              <a:ext uri="{FF2B5EF4-FFF2-40B4-BE49-F238E27FC236}">
                <a16:creationId xmlns:a16="http://schemas.microsoft.com/office/drawing/2014/main" id="{F2254A9C-0C39-8A63-0E2B-1636667F7ED1}"/>
              </a:ext>
            </a:extLst>
          </p:cNvPr>
          <p:cNvSpPr/>
          <p:nvPr/>
        </p:nvSpPr>
        <p:spPr>
          <a:xfrm rot="16200000">
            <a:off x="-1440016" y="4278897"/>
            <a:ext cx="4048376" cy="55789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MESURES CROYANCES ET MENTALITÉ CONSPIRATIONNISTE</a:t>
            </a:r>
          </a:p>
        </p:txBody>
      </p:sp>
      <p:sp>
        <p:nvSpPr>
          <p:cNvPr id="8" name="Rectangle 7">
            <a:extLst>
              <a:ext uri="{FF2B5EF4-FFF2-40B4-BE49-F238E27FC236}">
                <a16:creationId xmlns:a16="http://schemas.microsoft.com/office/drawing/2014/main" id="{A5F8B4D6-1741-C1DE-3D18-C319910572E7}"/>
              </a:ext>
            </a:extLst>
          </p:cNvPr>
          <p:cNvSpPr/>
          <p:nvPr/>
        </p:nvSpPr>
        <p:spPr>
          <a:xfrm>
            <a:off x="983997" y="6259842"/>
            <a:ext cx="8931966" cy="322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GROUPE TEMOIN</a:t>
            </a:r>
          </a:p>
        </p:txBody>
      </p:sp>
      <p:sp>
        <p:nvSpPr>
          <p:cNvPr id="9" name="Rectangle 8">
            <a:extLst>
              <a:ext uri="{FF2B5EF4-FFF2-40B4-BE49-F238E27FC236}">
                <a16:creationId xmlns:a16="http://schemas.microsoft.com/office/drawing/2014/main" id="{6A1C2443-C249-8218-C7CD-A1104B05FE7A}"/>
              </a:ext>
            </a:extLst>
          </p:cNvPr>
          <p:cNvSpPr/>
          <p:nvPr/>
        </p:nvSpPr>
        <p:spPr>
          <a:xfrm>
            <a:off x="983997" y="2540437"/>
            <a:ext cx="8931966" cy="489535"/>
          </a:xfrm>
          <a:prstGeom prst="rect">
            <a:avLst/>
          </a:prstGeom>
          <a:solidFill>
            <a:schemeClr val="accent2">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GROUPE ATELIERS EC</a:t>
            </a:r>
          </a:p>
        </p:txBody>
      </p:sp>
      <p:sp>
        <p:nvSpPr>
          <p:cNvPr id="11" name="Rectangle 10">
            <a:extLst>
              <a:ext uri="{FF2B5EF4-FFF2-40B4-BE49-F238E27FC236}">
                <a16:creationId xmlns:a16="http://schemas.microsoft.com/office/drawing/2014/main" id="{09F63138-574E-1DFB-7B69-CA61DA765543}"/>
              </a:ext>
            </a:extLst>
          </p:cNvPr>
          <p:cNvSpPr/>
          <p:nvPr/>
        </p:nvSpPr>
        <p:spPr>
          <a:xfrm rot="16200000">
            <a:off x="8272682" y="4273169"/>
            <a:ext cx="4023359" cy="55789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MESURES CROYANCES ET MENTALITÉ CONSPIRATIONNISTE</a:t>
            </a:r>
          </a:p>
        </p:txBody>
      </p:sp>
      <p:pic>
        <p:nvPicPr>
          <p:cNvPr id="12" name="Image 11">
            <a:extLst>
              <a:ext uri="{FF2B5EF4-FFF2-40B4-BE49-F238E27FC236}">
                <a16:creationId xmlns:a16="http://schemas.microsoft.com/office/drawing/2014/main" id="{8C0D0844-8CBD-46D5-1BD4-26DB80264BE9}"/>
              </a:ext>
            </a:extLst>
          </p:cNvPr>
          <p:cNvPicPr>
            <a:picLocks noChangeAspect="1"/>
          </p:cNvPicPr>
          <p:nvPr/>
        </p:nvPicPr>
        <p:blipFill>
          <a:blip r:embed="rId3"/>
          <a:stretch>
            <a:fillRect/>
          </a:stretch>
        </p:blipFill>
        <p:spPr>
          <a:xfrm>
            <a:off x="10744200" y="243501"/>
            <a:ext cx="1230197" cy="281093"/>
          </a:xfrm>
          <a:prstGeom prst="rect">
            <a:avLst/>
          </a:prstGeom>
        </p:spPr>
      </p:pic>
      <p:pic>
        <p:nvPicPr>
          <p:cNvPr id="16" name="Image 15">
            <a:extLst>
              <a:ext uri="{FF2B5EF4-FFF2-40B4-BE49-F238E27FC236}">
                <a16:creationId xmlns:a16="http://schemas.microsoft.com/office/drawing/2014/main" id="{B371C49C-2A89-E7B6-D289-C4CFB677C930}"/>
              </a:ext>
            </a:extLst>
          </p:cNvPr>
          <p:cNvPicPr>
            <a:picLocks noChangeAspect="1"/>
          </p:cNvPicPr>
          <p:nvPr/>
        </p:nvPicPr>
        <p:blipFill>
          <a:blip r:embed="rId4"/>
          <a:stretch>
            <a:fillRect/>
          </a:stretch>
        </p:blipFill>
        <p:spPr>
          <a:xfrm>
            <a:off x="1848079" y="4857128"/>
            <a:ext cx="7058025" cy="1000125"/>
          </a:xfrm>
          <a:prstGeom prst="rect">
            <a:avLst/>
          </a:prstGeom>
        </p:spPr>
      </p:pic>
      <p:pic>
        <p:nvPicPr>
          <p:cNvPr id="18" name="Image 17">
            <a:extLst>
              <a:ext uri="{FF2B5EF4-FFF2-40B4-BE49-F238E27FC236}">
                <a16:creationId xmlns:a16="http://schemas.microsoft.com/office/drawing/2014/main" id="{0ADC2739-0E1D-1BC8-04B7-0629AEA2BB2F}"/>
              </a:ext>
            </a:extLst>
          </p:cNvPr>
          <p:cNvPicPr>
            <a:picLocks noChangeAspect="1"/>
          </p:cNvPicPr>
          <p:nvPr/>
        </p:nvPicPr>
        <p:blipFill>
          <a:blip r:embed="rId5"/>
          <a:stretch>
            <a:fillRect/>
          </a:stretch>
        </p:blipFill>
        <p:spPr>
          <a:xfrm>
            <a:off x="1847252" y="3630684"/>
            <a:ext cx="7048500" cy="876300"/>
          </a:xfrm>
          <a:prstGeom prst="rect">
            <a:avLst/>
          </a:prstGeom>
        </p:spPr>
      </p:pic>
      <p:sp>
        <p:nvSpPr>
          <p:cNvPr id="4" name="Rectangle 3">
            <a:extLst>
              <a:ext uri="{FF2B5EF4-FFF2-40B4-BE49-F238E27FC236}">
                <a16:creationId xmlns:a16="http://schemas.microsoft.com/office/drawing/2014/main" id="{7C684968-01FD-6B83-6484-7F9BA5F738FF}"/>
              </a:ext>
            </a:extLst>
          </p:cNvPr>
          <p:cNvSpPr/>
          <p:nvPr/>
        </p:nvSpPr>
        <p:spPr>
          <a:xfrm rot="16200000">
            <a:off x="9639943" y="4291406"/>
            <a:ext cx="4023359" cy="55789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MESURES CROYANCES ET MENTALITÉ CONSPIRATIONNISTE</a:t>
            </a:r>
          </a:p>
        </p:txBody>
      </p:sp>
      <p:sp>
        <p:nvSpPr>
          <p:cNvPr id="5" name="ZoneTexte 4">
            <a:extLst>
              <a:ext uri="{FF2B5EF4-FFF2-40B4-BE49-F238E27FC236}">
                <a16:creationId xmlns:a16="http://schemas.microsoft.com/office/drawing/2014/main" id="{740FA230-DF71-D401-9E86-9FAE44AF0A91}"/>
              </a:ext>
            </a:extLst>
          </p:cNvPr>
          <p:cNvSpPr txBox="1"/>
          <p:nvPr/>
        </p:nvSpPr>
        <p:spPr>
          <a:xfrm>
            <a:off x="11126879" y="2164323"/>
            <a:ext cx="1116199"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+ 1mois</a:t>
            </a:r>
          </a:p>
        </p:txBody>
      </p:sp>
      <p:sp>
        <p:nvSpPr>
          <p:cNvPr id="7" name="ZoneTexte 6">
            <a:extLst>
              <a:ext uri="{FF2B5EF4-FFF2-40B4-BE49-F238E27FC236}">
                <a16:creationId xmlns:a16="http://schemas.microsoft.com/office/drawing/2014/main" id="{E72DB6FA-838F-F8AC-77DB-DEA36727FFA0}"/>
              </a:ext>
            </a:extLst>
          </p:cNvPr>
          <p:cNvSpPr txBox="1"/>
          <p:nvPr/>
        </p:nvSpPr>
        <p:spPr>
          <a:xfrm>
            <a:off x="10756694" y="4635816"/>
            <a:ext cx="809368" cy="369332"/>
          </a:xfrm>
          <a:prstGeom prst="rect">
            <a:avLst/>
          </a:prstGeom>
          <a:noFill/>
        </p:spPr>
        <p:txBody>
          <a:bodyPr wrap="square" rtlCol="0">
            <a:spAutoFit/>
          </a:bodyPr>
          <a:lstStyle/>
          <a:p>
            <a:r>
              <a:rPr lang="fr-FR" dirty="0"/>
              <a:t>…</a:t>
            </a:r>
          </a:p>
        </p:txBody>
      </p:sp>
    </p:spTree>
    <p:extLst>
      <p:ext uri="{BB962C8B-B14F-4D97-AF65-F5344CB8AC3E}">
        <p14:creationId xmlns:p14="http://schemas.microsoft.com/office/powerpoint/2010/main" val="410598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C6CBE6-9E88-782D-24BB-1DDD7570E157}"/>
              </a:ext>
            </a:extLst>
          </p:cNvPr>
          <p:cNvSpPr>
            <a:spLocks noGrp="1"/>
          </p:cNvSpPr>
          <p:nvPr>
            <p:ph type="title"/>
          </p:nvPr>
        </p:nvSpPr>
        <p:spPr/>
        <p:txBody>
          <a:bodyPr vert="horz" lIns="91440" tIns="45720" rIns="91440" bIns="45720" rtlCol="0" anchor="ctr">
            <a:normAutofit/>
          </a:bodyPr>
          <a:lstStyle/>
          <a:p>
            <a:r>
              <a:rPr lang="fr-FR" dirty="0" err="1"/>
              <a:t>Resultats</a:t>
            </a:r>
            <a:endParaRPr lang="fr-FR" dirty="0"/>
          </a:p>
        </p:txBody>
      </p:sp>
      <p:pic>
        <p:nvPicPr>
          <p:cNvPr id="5" name="Image 4">
            <a:extLst>
              <a:ext uri="{FF2B5EF4-FFF2-40B4-BE49-F238E27FC236}">
                <a16:creationId xmlns:a16="http://schemas.microsoft.com/office/drawing/2014/main" id="{C3A54619-6D41-654B-2684-6DB72998C27C}"/>
              </a:ext>
            </a:extLst>
          </p:cNvPr>
          <p:cNvPicPr>
            <a:picLocks noChangeAspect="1"/>
          </p:cNvPicPr>
          <p:nvPr/>
        </p:nvPicPr>
        <p:blipFill>
          <a:blip r:embed="rId3"/>
          <a:stretch>
            <a:fillRect/>
          </a:stretch>
        </p:blipFill>
        <p:spPr>
          <a:xfrm>
            <a:off x="80300" y="2084832"/>
            <a:ext cx="5173210" cy="3081130"/>
          </a:xfrm>
          <a:prstGeom prst="rect">
            <a:avLst/>
          </a:prstGeom>
        </p:spPr>
      </p:pic>
      <p:pic>
        <p:nvPicPr>
          <p:cNvPr id="7" name="Image 6">
            <a:extLst>
              <a:ext uri="{FF2B5EF4-FFF2-40B4-BE49-F238E27FC236}">
                <a16:creationId xmlns:a16="http://schemas.microsoft.com/office/drawing/2014/main" id="{0B70D084-E774-4151-B1CF-EF7BDD02E329}"/>
              </a:ext>
            </a:extLst>
          </p:cNvPr>
          <p:cNvPicPr>
            <a:picLocks noChangeAspect="1"/>
          </p:cNvPicPr>
          <p:nvPr/>
        </p:nvPicPr>
        <p:blipFill>
          <a:blip r:embed="rId4"/>
          <a:stretch>
            <a:fillRect/>
          </a:stretch>
        </p:blipFill>
        <p:spPr>
          <a:xfrm>
            <a:off x="6041487" y="163195"/>
            <a:ext cx="5766477" cy="3401639"/>
          </a:xfrm>
          <a:prstGeom prst="rect">
            <a:avLst/>
          </a:prstGeom>
        </p:spPr>
      </p:pic>
      <p:pic>
        <p:nvPicPr>
          <p:cNvPr id="9" name="Image 8">
            <a:extLst>
              <a:ext uri="{FF2B5EF4-FFF2-40B4-BE49-F238E27FC236}">
                <a16:creationId xmlns:a16="http://schemas.microsoft.com/office/drawing/2014/main" id="{400EE95B-84B5-DDF7-4A5A-28F8BFCB991F}"/>
              </a:ext>
            </a:extLst>
          </p:cNvPr>
          <p:cNvPicPr>
            <a:picLocks noChangeAspect="1"/>
          </p:cNvPicPr>
          <p:nvPr/>
        </p:nvPicPr>
        <p:blipFill>
          <a:blip r:embed="rId5"/>
          <a:stretch>
            <a:fillRect/>
          </a:stretch>
        </p:blipFill>
        <p:spPr>
          <a:xfrm>
            <a:off x="6227856" y="3558435"/>
            <a:ext cx="5506943" cy="3288432"/>
          </a:xfrm>
          <a:prstGeom prst="rect">
            <a:avLst/>
          </a:prstGeom>
        </p:spPr>
      </p:pic>
      <p:sp>
        <p:nvSpPr>
          <p:cNvPr id="10" name="ZoneTexte 9">
            <a:extLst>
              <a:ext uri="{FF2B5EF4-FFF2-40B4-BE49-F238E27FC236}">
                <a16:creationId xmlns:a16="http://schemas.microsoft.com/office/drawing/2014/main" id="{39139D74-E4F8-4AB3-A5D6-B8D8DBEB7C1C}"/>
              </a:ext>
            </a:extLst>
          </p:cNvPr>
          <p:cNvSpPr txBox="1"/>
          <p:nvPr/>
        </p:nvSpPr>
        <p:spPr>
          <a:xfrm rot="16200000">
            <a:off x="-1221940" y="3244333"/>
            <a:ext cx="2916183" cy="369332"/>
          </a:xfrm>
          <a:prstGeom prst="rect">
            <a:avLst/>
          </a:prstGeom>
          <a:solidFill>
            <a:schemeClr val="bg1"/>
          </a:solidFill>
        </p:spPr>
        <p:txBody>
          <a:bodyPr wrap="none" rtlCol="0">
            <a:spAutoFit/>
          </a:bodyPr>
          <a:lstStyle/>
          <a:p>
            <a:r>
              <a:rPr lang="fr-FR" dirty="0">
                <a:latin typeface="Arial" panose="020B0604020202020204" pitchFamily="34" charset="0"/>
                <a:cs typeface="Arial" panose="020B0604020202020204" pitchFamily="34" charset="0"/>
              </a:rPr>
              <a:t>Mentalité conspirationniste</a:t>
            </a:r>
          </a:p>
        </p:txBody>
      </p:sp>
      <p:sp>
        <p:nvSpPr>
          <p:cNvPr id="11" name="ZoneTexte 10">
            <a:extLst>
              <a:ext uri="{FF2B5EF4-FFF2-40B4-BE49-F238E27FC236}">
                <a16:creationId xmlns:a16="http://schemas.microsoft.com/office/drawing/2014/main" id="{49CB7BE7-7559-51CA-33B9-7F814FD84E1A}"/>
              </a:ext>
            </a:extLst>
          </p:cNvPr>
          <p:cNvSpPr txBox="1"/>
          <p:nvPr/>
        </p:nvSpPr>
        <p:spPr>
          <a:xfrm rot="16200000">
            <a:off x="4845009" y="1488421"/>
            <a:ext cx="2762295" cy="369332"/>
          </a:xfrm>
          <a:prstGeom prst="rect">
            <a:avLst/>
          </a:prstGeom>
          <a:solidFill>
            <a:schemeClr val="bg1"/>
          </a:solidFill>
        </p:spPr>
        <p:txBody>
          <a:bodyPr wrap="none" rtlCol="0">
            <a:spAutoFit/>
          </a:bodyPr>
          <a:lstStyle/>
          <a:p>
            <a:r>
              <a:rPr lang="fr-FR" dirty="0">
                <a:latin typeface="Arial" panose="020B0604020202020204" pitchFamily="34" charset="0"/>
                <a:cs typeface="Arial" panose="020B0604020202020204" pitchFamily="34" charset="0"/>
              </a:rPr>
              <a:t>Croyances paranormales</a:t>
            </a:r>
          </a:p>
        </p:txBody>
      </p:sp>
      <p:sp>
        <p:nvSpPr>
          <p:cNvPr id="12" name="ZoneTexte 11">
            <a:extLst>
              <a:ext uri="{FF2B5EF4-FFF2-40B4-BE49-F238E27FC236}">
                <a16:creationId xmlns:a16="http://schemas.microsoft.com/office/drawing/2014/main" id="{072327B7-DB95-BA50-1EB3-07EC8535FA2A}"/>
              </a:ext>
            </a:extLst>
          </p:cNvPr>
          <p:cNvSpPr txBox="1"/>
          <p:nvPr/>
        </p:nvSpPr>
        <p:spPr>
          <a:xfrm rot="16200000">
            <a:off x="5064111" y="4806718"/>
            <a:ext cx="2326278" cy="369332"/>
          </a:xfrm>
          <a:prstGeom prst="rect">
            <a:avLst/>
          </a:prstGeom>
          <a:solidFill>
            <a:schemeClr val="bg1"/>
          </a:solidFill>
          <a:ln>
            <a:noFill/>
          </a:ln>
        </p:spPr>
        <p:txBody>
          <a:bodyPr wrap="none" rtlCol="0">
            <a:spAutoFit/>
          </a:bodyPr>
          <a:lstStyle/>
          <a:p>
            <a:r>
              <a:rPr lang="fr-FR" dirty="0">
                <a:latin typeface="Arial" panose="020B0604020202020204" pitchFamily="34" charset="0"/>
                <a:cs typeface="Arial" panose="020B0604020202020204" pitchFamily="34" charset="0"/>
              </a:rPr>
              <a:t>Humilité épistémique</a:t>
            </a:r>
          </a:p>
        </p:txBody>
      </p:sp>
    </p:spTree>
    <p:extLst>
      <p:ext uri="{BB962C8B-B14F-4D97-AF65-F5344CB8AC3E}">
        <p14:creationId xmlns:p14="http://schemas.microsoft.com/office/powerpoint/2010/main" val="363252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826D12-86F4-A8CC-50B2-372CFC2BF217}"/>
              </a:ext>
            </a:extLst>
          </p:cNvPr>
          <p:cNvSpPr>
            <a:spLocks noGrp="1"/>
          </p:cNvSpPr>
          <p:nvPr>
            <p:ph type="title"/>
          </p:nvPr>
        </p:nvSpPr>
        <p:spPr/>
        <p:txBody>
          <a:bodyPr/>
          <a:lstStyle/>
          <a:p>
            <a:r>
              <a:rPr lang="fr-FR" dirty="0"/>
              <a:t>CONCLUSION et PERSPECTIVES</a:t>
            </a:r>
          </a:p>
        </p:txBody>
      </p:sp>
      <p:pic>
        <p:nvPicPr>
          <p:cNvPr id="4" name="Picture 2" descr="Résultat d’images pour en travaux">
            <a:extLst>
              <a:ext uri="{FF2B5EF4-FFF2-40B4-BE49-F238E27FC236}">
                <a16:creationId xmlns:a16="http://schemas.microsoft.com/office/drawing/2014/main" id="{93346BA9-69CE-788D-CC63-D212DAD8F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4899" y="5674460"/>
            <a:ext cx="2382465" cy="1196647"/>
          </a:xfrm>
          <a:prstGeom prst="rect">
            <a:avLst/>
          </a:prstGeom>
          <a:noFill/>
          <a:extLst>
            <a:ext uri="{909E8E84-426E-40DD-AFC4-6F175D3DCCD1}">
              <a14:hiddenFill xmlns:a14="http://schemas.microsoft.com/office/drawing/2010/main">
                <a:solidFill>
                  <a:srgbClr val="FFFFFF"/>
                </a:solidFill>
              </a14:hiddenFill>
            </a:ext>
          </a:extLst>
        </p:spPr>
      </p:pic>
      <p:sp>
        <p:nvSpPr>
          <p:cNvPr id="5" name="Flèche : courbe vers la droite 4">
            <a:extLst>
              <a:ext uri="{FF2B5EF4-FFF2-40B4-BE49-F238E27FC236}">
                <a16:creationId xmlns:a16="http://schemas.microsoft.com/office/drawing/2014/main" id="{6BE93260-9E93-6C9A-D8AB-780FDB52ADA7}"/>
              </a:ext>
            </a:extLst>
          </p:cNvPr>
          <p:cNvSpPr/>
          <p:nvPr/>
        </p:nvSpPr>
        <p:spPr>
          <a:xfrm>
            <a:off x="3933508" y="5553901"/>
            <a:ext cx="722244" cy="10866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6" name="ZoneTexte 5">
            <a:extLst>
              <a:ext uri="{FF2B5EF4-FFF2-40B4-BE49-F238E27FC236}">
                <a16:creationId xmlns:a16="http://schemas.microsoft.com/office/drawing/2014/main" id="{DD42A8C6-1285-5692-8F6D-A75F09D5DF5F}"/>
              </a:ext>
            </a:extLst>
          </p:cNvPr>
          <p:cNvSpPr txBox="1"/>
          <p:nvPr/>
        </p:nvSpPr>
        <p:spPr>
          <a:xfrm>
            <a:off x="4961283" y="6240469"/>
            <a:ext cx="2653187" cy="400110"/>
          </a:xfrm>
          <a:prstGeom prst="rect">
            <a:avLst/>
          </a:prstGeom>
          <a:noFill/>
        </p:spPr>
        <p:txBody>
          <a:bodyPr wrap="square" rtlCol="0">
            <a:spAutoFit/>
          </a:bodyPr>
          <a:lstStyle/>
          <a:p>
            <a:r>
              <a:rPr lang="fr-FR" sz="2000" dirty="0"/>
              <a:t>Appel à contributions !!!</a:t>
            </a:r>
          </a:p>
        </p:txBody>
      </p:sp>
      <p:graphicFrame>
        <p:nvGraphicFramePr>
          <p:cNvPr id="7" name="Diagramme 6">
            <a:extLst>
              <a:ext uri="{FF2B5EF4-FFF2-40B4-BE49-F238E27FC236}">
                <a16:creationId xmlns:a16="http://schemas.microsoft.com/office/drawing/2014/main" id="{56901B09-E497-7B06-E91C-8E7F08AD205B}"/>
              </a:ext>
            </a:extLst>
          </p:cNvPr>
          <p:cNvGraphicFramePr/>
          <p:nvPr>
            <p:extLst>
              <p:ext uri="{D42A27DB-BD31-4B8C-83A1-F6EECF244321}">
                <p14:modId xmlns:p14="http://schemas.microsoft.com/office/powerpoint/2010/main" val="1528570648"/>
              </p:ext>
            </p:extLst>
          </p:nvPr>
        </p:nvGraphicFramePr>
        <p:xfrm>
          <a:off x="4543283" y="1596446"/>
          <a:ext cx="3268870" cy="2076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 9">
            <a:extLst>
              <a:ext uri="{FF2B5EF4-FFF2-40B4-BE49-F238E27FC236}">
                <a16:creationId xmlns:a16="http://schemas.microsoft.com/office/drawing/2014/main" id="{847EF1C8-5E70-E584-00D0-7F7E8189D01E}"/>
              </a:ext>
            </a:extLst>
          </p:cNvPr>
          <p:cNvPicPr>
            <a:picLocks noChangeAspect="1"/>
          </p:cNvPicPr>
          <p:nvPr/>
        </p:nvPicPr>
        <p:blipFill>
          <a:blip r:embed="rId9"/>
          <a:stretch>
            <a:fillRect/>
          </a:stretch>
        </p:blipFill>
        <p:spPr>
          <a:xfrm>
            <a:off x="798443" y="2084832"/>
            <a:ext cx="3016526" cy="2011017"/>
          </a:xfrm>
          <a:prstGeom prst="rect">
            <a:avLst/>
          </a:prstGeom>
        </p:spPr>
      </p:pic>
      <p:sp>
        <p:nvSpPr>
          <p:cNvPr id="13" name="ZoneTexte 12">
            <a:extLst>
              <a:ext uri="{FF2B5EF4-FFF2-40B4-BE49-F238E27FC236}">
                <a16:creationId xmlns:a16="http://schemas.microsoft.com/office/drawing/2014/main" id="{F3149BBE-BDAD-87DE-6118-3259B01F9E06}"/>
              </a:ext>
            </a:extLst>
          </p:cNvPr>
          <p:cNvSpPr txBox="1"/>
          <p:nvPr/>
        </p:nvSpPr>
        <p:spPr>
          <a:xfrm>
            <a:off x="1381937" y="4170721"/>
            <a:ext cx="1727025" cy="400110"/>
          </a:xfrm>
          <a:prstGeom prst="rect">
            <a:avLst/>
          </a:prstGeom>
          <a:noFill/>
        </p:spPr>
        <p:txBody>
          <a:bodyPr wrap="square" rtlCol="0">
            <a:spAutoFit/>
          </a:bodyPr>
          <a:lstStyle/>
          <a:p>
            <a:r>
              <a:rPr lang="fr-FR" sz="2000" dirty="0"/>
              <a:t>Type de public</a:t>
            </a:r>
          </a:p>
        </p:txBody>
      </p:sp>
      <p:sp>
        <p:nvSpPr>
          <p:cNvPr id="14" name="ZoneTexte 13">
            <a:extLst>
              <a:ext uri="{FF2B5EF4-FFF2-40B4-BE49-F238E27FC236}">
                <a16:creationId xmlns:a16="http://schemas.microsoft.com/office/drawing/2014/main" id="{2ADE9F32-C418-69A8-5FF6-6C81FBDB7AA0}"/>
              </a:ext>
            </a:extLst>
          </p:cNvPr>
          <p:cNvSpPr txBox="1"/>
          <p:nvPr/>
        </p:nvSpPr>
        <p:spPr>
          <a:xfrm>
            <a:off x="5085915" y="3596772"/>
            <a:ext cx="2166333" cy="400110"/>
          </a:xfrm>
          <a:prstGeom prst="rect">
            <a:avLst/>
          </a:prstGeom>
          <a:noFill/>
        </p:spPr>
        <p:txBody>
          <a:bodyPr wrap="square" rtlCol="0">
            <a:spAutoFit/>
          </a:bodyPr>
          <a:lstStyle/>
          <a:p>
            <a:r>
              <a:rPr lang="fr-FR" sz="2000" dirty="0"/>
              <a:t>Distinction EC/EMI</a:t>
            </a:r>
          </a:p>
        </p:txBody>
      </p:sp>
      <p:pic>
        <p:nvPicPr>
          <p:cNvPr id="16" name="Image 15">
            <a:extLst>
              <a:ext uri="{FF2B5EF4-FFF2-40B4-BE49-F238E27FC236}">
                <a16:creationId xmlns:a16="http://schemas.microsoft.com/office/drawing/2014/main" id="{14FF8638-FBB7-1331-7917-8519EE390D84}"/>
              </a:ext>
            </a:extLst>
          </p:cNvPr>
          <p:cNvPicPr>
            <a:picLocks noChangeAspect="1"/>
          </p:cNvPicPr>
          <p:nvPr/>
        </p:nvPicPr>
        <p:blipFill>
          <a:blip r:embed="rId10"/>
          <a:stretch>
            <a:fillRect/>
          </a:stretch>
        </p:blipFill>
        <p:spPr>
          <a:xfrm>
            <a:off x="4740966" y="4198278"/>
            <a:ext cx="2873504" cy="1915669"/>
          </a:xfrm>
          <a:prstGeom prst="rect">
            <a:avLst/>
          </a:prstGeom>
        </p:spPr>
      </p:pic>
      <p:pic>
        <p:nvPicPr>
          <p:cNvPr id="18" name="Image 17">
            <a:extLst>
              <a:ext uri="{FF2B5EF4-FFF2-40B4-BE49-F238E27FC236}">
                <a16:creationId xmlns:a16="http://schemas.microsoft.com/office/drawing/2014/main" id="{1C985434-5188-4520-CA16-E3E443B468B5}"/>
              </a:ext>
            </a:extLst>
          </p:cNvPr>
          <p:cNvPicPr>
            <a:picLocks noChangeAspect="1"/>
          </p:cNvPicPr>
          <p:nvPr/>
        </p:nvPicPr>
        <p:blipFill>
          <a:blip r:embed="rId11"/>
          <a:stretch>
            <a:fillRect/>
          </a:stretch>
        </p:blipFill>
        <p:spPr>
          <a:xfrm>
            <a:off x="8523194" y="1715715"/>
            <a:ext cx="3321323" cy="2553728"/>
          </a:xfrm>
          <a:prstGeom prst="rect">
            <a:avLst/>
          </a:prstGeom>
        </p:spPr>
      </p:pic>
      <p:sp>
        <p:nvSpPr>
          <p:cNvPr id="19" name="ZoneTexte 18">
            <a:extLst>
              <a:ext uri="{FF2B5EF4-FFF2-40B4-BE49-F238E27FC236}">
                <a16:creationId xmlns:a16="http://schemas.microsoft.com/office/drawing/2014/main" id="{D81013A3-4BE9-50AD-8ED3-5E69F630C678}"/>
              </a:ext>
            </a:extLst>
          </p:cNvPr>
          <p:cNvSpPr txBox="1"/>
          <p:nvPr/>
        </p:nvSpPr>
        <p:spPr>
          <a:xfrm>
            <a:off x="8893621" y="4327076"/>
            <a:ext cx="2580467" cy="400110"/>
          </a:xfrm>
          <a:prstGeom prst="rect">
            <a:avLst/>
          </a:prstGeom>
          <a:noFill/>
        </p:spPr>
        <p:txBody>
          <a:bodyPr wrap="square" rtlCol="0">
            <a:spAutoFit/>
          </a:bodyPr>
          <a:lstStyle/>
          <a:p>
            <a:r>
              <a:rPr lang="fr-FR" sz="2000" dirty="0"/>
              <a:t>Contenu des formations</a:t>
            </a:r>
          </a:p>
        </p:txBody>
      </p:sp>
    </p:spTree>
    <p:extLst>
      <p:ext uri="{BB962C8B-B14F-4D97-AF65-F5344CB8AC3E}">
        <p14:creationId xmlns:p14="http://schemas.microsoft.com/office/powerpoint/2010/main" val="33392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3"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d’image 16" descr="vue rapprochée d’une horloge">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a:stretch/>
        </p:blipFill>
        <p:spPr>
          <a:xfrm>
            <a:off x="6236197" y="0"/>
            <a:ext cx="5169249" cy="6189345"/>
          </a:xfrm>
        </p:spPr>
      </p:pic>
      <p:pic>
        <p:nvPicPr>
          <p:cNvPr id="5" name="Espace réservé d’image 4" descr="fille avec des écouteurs, un sac à dos et une pile de classeurs/livre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5" cstate="email">
            <a:extLst>
              <a:ext uri="{28A0092B-C50C-407E-A947-70E740481C1C}">
                <a14:useLocalDpi xmlns:a14="http://schemas.microsoft.com/office/drawing/2010/main"/>
              </a:ext>
            </a:extLst>
          </a:blip>
          <a:srcRect/>
          <a:stretch/>
        </p:blipFill>
        <p:spPr>
          <a:xfrm>
            <a:off x="0" y="0"/>
            <a:ext cx="7546019" cy="6398992"/>
          </a:xfrm>
        </p:spPr>
      </p:pic>
      <p:grpSp>
        <p:nvGrpSpPr>
          <p:cNvPr id="9" name="Groupe 8">
            <a:extLst>
              <a:ext uri="{FF2B5EF4-FFF2-40B4-BE49-F238E27FC236}">
                <a16:creationId xmlns:a16="http://schemas.microsoft.com/office/drawing/2014/main" id="{E7969C14-1078-4610-9BC5-74119C9B87BE}"/>
              </a:ext>
              <a:ext uri="{C183D7F6-B498-43B3-948B-1728B52AA6E4}">
                <adec:decorative xmlns:adec="http://schemas.microsoft.com/office/drawing/2017/decorative" xmlns="" val="1"/>
              </a:ext>
            </a:extLst>
          </p:cNvPr>
          <p:cNvGrpSpPr/>
          <p:nvPr/>
        </p:nvGrpSpPr>
        <p:grpSpPr>
          <a:xfrm>
            <a:off x="-2" y="3797449"/>
            <a:ext cx="8557709" cy="3060551"/>
            <a:chOff x="0" y="3808320"/>
            <a:chExt cx="7833208" cy="2547440"/>
          </a:xfrm>
          <a:solidFill>
            <a:schemeClr val="accent1">
              <a:lumMod val="75000"/>
            </a:schemeClr>
          </a:solidFill>
        </p:grpSpPr>
        <p:sp>
          <p:nvSpPr>
            <p:cNvPr id="10" name="Forme libre : Forme 9">
              <a:extLst>
                <a:ext uri="{FF2B5EF4-FFF2-40B4-BE49-F238E27FC236}">
                  <a16:creationId xmlns:a16="http://schemas.microsoft.com/office/drawing/2014/main" id="{E531D018-EFA3-4346-AB80-7CE436393D9E}"/>
                </a:ext>
                <a:ext uri="{C183D7F6-B498-43B3-948B-1728B52AA6E4}">
                  <adec:decorative xmlns:adec="http://schemas.microsoft.com/office/drawing/2017/decorative" xmlns="" val="1"/>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11" name="Forme libre : Forme 10">
              <a:extLst>
                <a:ext uri="{FF2B5EF4-FFF2-40B4-BE49-F238E27FC236}">
                  <a16:creationId xmlns:a16="http://schemas.microsoft.com/office/drawing/2014/main" id="{FA9D7AC8-80D5-49DC-A585-FCFFA6CA4B66}"/>
                </a:ext>
                <a:ext uri="{C183D7F6-B498-43B3-948B-1728B52AA6E4}">
                  <adec:decorative xmlns:adec="http://schemas.microsoft.com/office/drawing/2017/decorative" xmlns="" val="1"/>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dirty="0"/>
            </a:p>
          </p:txBody>
        </p:sp>
      </p:grpSp>
      <p:sp>
        <p:nvSpPr>
          <p:cNvPr id="33" name="Titre 32" descr="titre">
            <a:extLst>
              <a:ext uri="{FF2B5EF4-FFF2-40B4-BE49-F238E27FC236}">
                <a16:creationId xmlns:a16="http://schemas.microsoft.com/office/drawing/2014/main" id="{18CDD97B-6E25-4FB4-B239-493E54AA0830}"/>
              </a:ext>
            </a:extLst>
          </p:cNvPr>
          <p:cNvSpPr>
            <a:spLocks noGrp="1"/>
          </p:cNvSpPr>
          <p:nvPr>
            <p:ph type="title"/>
          </p:nvPr>
        </p:nvSpPr>
        <p:spPr>
          <a:xfrm>
            <a:off x="0" y="3921334"/>
            <a:ext cx="7986319" cy="822960"/>
          </a:xfrm>
        </p:spPr>
        <p:txBody>
          <a:bodyPr rtlCol="0"/>
          <a:lstStyle/>
          <a:p>
            <a:pPr algn="ctr" rtl="0"/>
            <a:r>
              <a:rPr lang="fr-FR" b="1" dirty="0">
                <a:solidFill>
                  <a:schemeClr val="bg1"/>
                </a:solidFill>
              </a:rPr>
              <a:t>Eduquer aux médias, à l'information et développer l'esprit critique : </a:t>
            </a:r>
            <a:br>
              <a:rPr lang="fr-FR" b="1" dirty="0">
                <a:solidFill>
                  <a:schemeClr val="bg1"/>
                </a:solidFill>
              </a:rPr>
            </a:br>
            <a:r>
              <a:rPr lang="fr-FR" sz="800" b="1" dirty="0">
                <a:solidFill>
                  <a:schemeClr val="bg1"/>
                </a:solidFill>
              </a:rPr>
              <a:t/>
            </a:r>
            <a:br>
              <a:rPr lang="fr-FR" sz="800" b="1" dirty="0">
                <a:solidFill>
                  <a:schemeClr val="bg1"/>
                </a:solidFill>
              </a:rPr>
            </a:br>
            <a:r>
              <a:rPr lang="fr-FR" b="1" dirty="0">
                <a:solidFill>
                  <a:schemeClr val="bg1"/>
                </a:solidFill>
              </a:rPr>
              <a:t>quelles méthodes pour quelle efficacité ?</a:t>
            </a:r>
          </a:p>
        </p:txBody>
      </p:sp>
      <p:sp>
        <p:nvSpPr>
          <p:cNvPr id="34" name="Espace réservé du texte 33" descr="contenu de diapositive">
            <a:extLst>
              <a:ext uri="{FF2B5EF4-FFF2-40B4-BE49-F238E27FC236}">
                <a16:creationId xmlns:a16="http://schemas.microsoft.com/office/drawing/2014/main" id="{859D862E-AE8E-482F-9E23-3C096FF03E54}"/>
              </a:ext>
            </a:extLst>
          </p:cNvPr>
          <p:cNvSpPr>
            <a:spLocks noGrp="1"/>
          </p:cNvSpPr>
          <p:nvPr>
            <p:ph type="body" sz="quarter" idx="11"/>
          </p:nvPr>
        </p:nvSpPr>
        <p:spPr>
          <a:xfrm>
            <a:off x="53671" y="5090339"/>
            <a:ext cx="7869336" cy="1308653"/>
          </a:xfrm>
        </p:spPr>
        <p:txBody>
          <a:bodyPr rtlCol="0"/>
          <a:lstStyle/>
          <a:p>
            <a:pPr algn="ctr">
              <a:lnSpc>
                <a:spcPct val="100000"/>
              </a:lnSpc>
            </a:pPr>
            <a:r>
              <a:rPr lang="fr-FR" sz="1800" dirty="0">
                <a:solidFill>
                  <a:schemeClr val="bg1"/>
                </a:solidFill>
              </a:rPr>
              <a:t>V. BAGNEUX </a:t>
            </a:r>
            <a:r>
              <a:rPr lang="fr-FR" dirty="0">
                <a:solidFill>
                  <a:schemeClr val="bg1"/>
                </a:solidFill>
              </a:rPr>
              <a:t>- Enseignante-Chercheuse en Psychologie, LPCN UNICAEN</a:t>
            </a:r>
            <a:r>
              <a:rPr lang="fr-FR" sz="1800" dirty="0">
                <a:solidFill>
                  <a:schemeClr val="bg1"/>
                </a:solidFill>
              </a:rPr>
              <a:t>                            M. THERAUD - </a:t>
            </a:r>
            <a:r>
              <a:rPr lang="fr-FR" dirty="0">
                <a:solidFill>
                  <a:schemeClr val="bg1"/>
                </a:solidFill>
              </a:rPr>
              <a:t>Ingénieure d’études en Psychologie, LPCN UNICAEN                                       </a:t>
            </a:r>
            <a:r>
              <a:rPr lang="fr-FR" sz="1800" dirty="0">
                <a:solidFill>
                  <a:schemeClr val="bg1"/>
                </a:solidFill>
              </a:rPr>
              <a:t>D. CAROTI - </a:t>
            </a:r>
            <a:r>
              <a:rPr lang="fr-FR" dirty="0">
                <a:solidFill>
                  <a:schemeClr val="bg1"/>
                </a:solidFill>
              </a:rPr>
              <a:t>Docteur en philosophie des sciences, chargé de mission EC Académie Aix-Marseille                                                                                         </a:t>
            </a:r>
            <a:r>
              <a:rPr lang="fr-FR" sz="1800" dirty="0">
                <a:solidFill>
                  <a:schemeClr val="bg1"/>
                </a:solidFill>
              </a:rPr>
              <a:t>J. ADAM-TROIAN - </a:t>
            </a:r>
            <a:r>
              <a:rPr lang="fr-FR" dirty="0">
                <a:solidFill>
                  <a:schemeClr val="bg1"/>
                </a:solidFill>
              </a:rPr>
              <a:t>Enseignant-Chercheur en Psychologie, Université de </a:t>
            </a:r>
            <a:r>
              <a:rPr lang="fr-FR" dirty="0" err="1">
                <a:solidFill>
                  <a:schemeClr val="bg1"/>
                </a:solidFill>
              </a:rPr>
              <a:t>Keele</a:t>
            </a:r>
            <a:r>
              <a:rPr lang="fr-FR" dirty="0">
                <a:solidFill>
                  <a:schemeClr val="bg1"/>
                </a:solidFill>
              </a:rPr>
              <a:t> (RU)</a:t>
            </a:r>
          </a:p>
        </p:txBody>
      </p:sp>
      <p:sp>
        <p:nvSpPr>
          <p:cNvPr id="12" name="Espace réservé du numéro de diapositive 5" descr="numéro de diapositive">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fr-FR" sz="1200" smtClean="0">
                <a:solidFill>
                  <a:schemeClr val="bg1"/>
                </a:solidFill>
              </a:rPr>
              <a:pPr algn="ctr" rtl="0"/>
              <a:t>38</a:t>
            </a:fld>
            <a:endParaRPr lang="fr-FR" sz="1200">
              <a:solidFill>
                <a:schemeClr val="bg1"/>
              </a:solidFill>
            </a:endParaRPr>
          </a:p>
        </p:txBody>
      </p:sp>
      <p:pic>
        <p:nvPicPr>
          <p:cNvPr id="1026" name="Picture 2" descr="logo Universcience">
            <a:extLst>
              <a:ext uri="{FF2B5EF4-FFF2-40B4-BE49-F238E27FC236}">
                <a16:creationId xmlns:a16="http://schemas.microsoft.com/office/drawing/2014/main" id="{2BCAB621-2115-4BFA-8285-99EEAF5108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7868" y="6345249"/>
            <a:ext cx="1781175" cy="38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6A8F0BE-1C86-549D-A532-E36014882CFB}"/>
              </a:ext>
            </a:extLst>
          </p:cNvPr>
          <p:cNvSpPr/>
          <p:nvPr/>
        </p:nvSpPr>
        <p:spPr>
          <a:xfrm>
            <a:off x="10967421" y="0"/>
            <a:ext cx="501701" cy="6189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5" name="Picture 1" descr="logo ministère de la culture">
            <a:extLst>
              <a:ext uri="{FF2B5EF4-FFF2-40B4-BE49-F238E27FC236}">
                <a16:creationId xmlns:a16="http://schemas.microsoft.com/office/drawing/2014/main" id="{7ABC347F-7ACE-12B0-D8B2-CB1960CE3E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5788" y="5333268"/>
            <a:ext cx="1000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ogo CitÃ© des sciences et de l'industrie">
            <a:extLst>
              <a:ext uri="{FF2B5EF4-FFF2-40B4-BE49-F238E27FC236}">
                <a16:creationId xmlns:a16="http://schemas.microsoft.com/office/drawing/2014/main" id="{182C2A15-04F1-4B27-9717-AEC445EF19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8271" y="4293073"/>
            <a:ext cx="6953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747A4A62-522A-1EFD-28C2-384B593EBDBE}"/>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0998003" y="173574"/>
            <a:ext cx="1127910" cy="757580"/>
          </a:xfrm>
          <a:prstGeom prst="rect">
            <a:avLst/>
          </a:prstGeom>
        </p:spPr>
      </p:pic>
      <p:pic>
        <p:nvPicPr>
          <p:cNvPr id="16" name="Picture 4" descr="Résultat de recherche d'images pour &quot;LPCN&quot;">
            <a:extLst>
              <a:ext uri="{FF2B5EF4-FFF2-40B4-BE49-F238E27FC236}">
                <a16:creationId xmlns:a16="http://schemas.microsoft.com/office/drawing/2014/main" id="{F1D57592-73FB-4A12-EE74-764E08D317E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038375" y="1093654"/>
            <a:ext cx="1191886" cy="478855"/>
          </a:xfrm>
          <a:prstGeom prst="rect">
            <a:avLst/>
          </a:prstGeom>
          <a:noFill/>
        </p:spPr>
      </p:pic>
      <p:sp>
        <p:nvSpPr>
          <p:cNvPr id="20" name="ZoneTexte 19">
            <a:extLst>
              <a:ext uri="{FF2B5EF4-FFF2-40B4-BE49-F238E27FC236}">
                <a16:creationId xmlns:a16="http://schemas.microsoft.com/office/drawing/2014/main" id="{C19670F0-DA9D-78F5-5F5C-9813F3FB7806}"/>
              </a:ext>
            </a:extLst>
          </p:cNvPr>
          <p:cNvSpPr txBox="1"/>
          <p:nvPr/>
        </p:nvSpPr>
        <p:spPr>
          <a:xfrm>
            <a:off x="-99973" y="6353755"/>
            <a:ext cx="7648802" cy="461665"/>
          </a:xfrm>
          <a:prstGeom prst="rect">
            <a:avLst/>
          </a:prstGeom>
          <a:noFill/>
        </p:spPr>
        <p:txBody>
          <a:bodyPr wrap="square">
            <a:spAutoFit/>
          </a:bodyPr>
          <a:lstStyle/>
          <a:p>
            <a:pPr lvl="2" algn="ctr"/>
            <a:r>
              <a:rPr lang="fr-FR" sz="1200" dirty="0">
                <a:solidFill>
                  <a:schemeClr val="accent2"/>
                </a:solidFill>
                <a:sym typeface="Wingdings" panose="05000000000000000000" pitchFamily="2" charset="2"/>
              </a:rPr>
              <a:t>Evaluation et mesure d'impact des projets d'éducation aux médias et à l'information</a:t>
            </a:r>
          </a:p>
          <a:p>
            <a:pPr lvl="2" algn="ctr"/>
            <a:r>
              <a:rPr lang="fr-FR" sz="1200" dirty="0">
                <a:solidFill>
                  <a:schemeClr val="accent2"/>
                </a:solidFill>
                <a:sym typeface="Wingdings" panose="05000000000000000000" pitchFamily="2" charset="2"/>
              </a:rPr>
              <a:t>Cité des sciences et de l'industrie - 13 octobre 2022</a:t>
            </a:r>
          </a:p>
        </p:txBody>
      </p:sp>
      <p:pic>
        <p:nvPicPr>
          <p:cNvPr id="4" name="Image 3">
            <a:extLst>
              <a:ext uri="{FF2B5EF4-FFF2-40B4-BE49-F238E27FC236}">
                <a16:creationId xmlns:a16="http://schemas.microsoft.com/office/drawing/2014/main" id="{3927F765-ABC0-BCD0-71F2-716F5668D5CB}"/>
              </a:ext>
            </a:extLst>
          </p:cNvPr>
          <p:cNvPicPr>
            <a:picLocks noChangeAspect="1"/>
          </p:cNvPicPr>
          <p:nvPr/>
        </p:nvPicPr>
        <p:blipFill>
          <a:blip r:embed="rId11"/>
          <a:stretch>
            <a:fillRect/>
          </a:stretch>
        </p:blipFill>
        <p:spPr>
          <a:xfrm>
            <a:off x="10992331" y="3592181"/>
            <a:ext cx="1140208" cy="444649"/>
          </a:xfrm>
          <a:prstGeom prst="rect">
            <a:avLst/>
          </a:prstGeom>
        </p:spPr>
      </p:pic>
      <p:pic>
        <p:nvPicPr>
          <p:cNvPr id="7" name="Image 6">
            <a:extLst>
              <a:ext uri="{FF2B5EF4-FFF2-40B4-BE49-F238E27FC236}">
                <a16:creationId xmlns:a16="http://schemas.microsoft.com/office/drawing/2014/main" id="{0DAED468-04DE-F286-A664-988D255E43E4}"/>
              </a:ext>
            </a:extLst>
          </p:cNvPr>
          <p:cNvPicPr>
            <a:picLocks noChangeAspect="1"/>
          </p:cNvPicPr>
          <p:nvPr/>
        </p:nvPicPr>
        <p:blipFill>
          <a:blip r:embed="rId12"/>
          <a:stretch>
            <a:fillRect/>
          </a:stretch>
        </p:blipFill>
        <p:spPr>
          <a:xfrm>
            <a:off x="10965555" y="1815161"/>
            <a:ext cx="1117154" cy="1082856"/>
          </a:xfrm>
          <a:prstGeom prst="rect">
            <a:avLst/>
          </a:prstGeom>
        </p:spPr>
      </p:pic>
      <p:pic>
        <p:nvPicPr>
          <p:cNvPr id="14" name="Image 13">
            <a:extLst>
              <a:ext uri="{FF2B5EF4-FFF2-40B4-BE49-F238E27FC236}">
                <a16:creationId xmlns:a16="http://schemas.microsoft.com/office/drawing/2014/main" id="{093689E5-E7A5-6848-FF40-F62B12677972}"/>
              </a:ext>
            </a:extLst>
          </p:cNvPr>
          <p:cNvPicPr>
            <a:picLocks noChangeAspect="1"/>
          </p:cNvPicPr>
          <p:nvPr/>
        </p:nvPicPr>
        <p:blipFill>
          <a:blip r:embed="rId13"/>
          <a:stretch>
            <a:fillRect/>
          </a:stretch>
        </p:blipFill>
        <p:spPr>
          <a:xfrm>
            <a:off x="10965555" y="2963041"/>
            <a:ext cx="1230197" cy="281093"/>
          </a:xfrm>
          <a:prstGeom prst="rect">
            <a:avLst/>
          </a:prstGeom>
        </p:spPr>
      </p:pic>
    </p:spTree>
    <p:extLst>
      <p:ext uri="{BB962C8B-B14F-4D97-AF65-F5344CB8AC3E}">
        <p14:creationId xmlns:p14="http://schemas.microsoft.com/office/powerpoint/2010/main" val="3872787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F645C5-01E5-4C8C-BF96-D0B5F0C890F2}"/>
              </a:ext>
            </a:extLst>
          </p:cNvPr>
          <p:cNvSpPr>
            <a:spLocks noGrp="1"/>
          </p:cNvSpPr>
          <p:nvPr>
            <p:ph type="title"/>
          </p:nvPr>
        </p:nvSpPr>
        <p:spPr>
          <a:xfrm>
            <a:off x="1024128" y="585216"/>
            <a:ext cx="10166786" cy="1499616"/>
          </a:xfrm>
        </p:spPr>
        <p:txBody>
          <a:bodyPr>
            <a:normAutofit/>
          </a:bodyPr>
          <a:lstStyle/>
          <a:p>
            <a:r>
              <a:rPr lang="fr-FR" dirty="0"/>
              <a:t>croyances auxquelles les individus adhérent</a:t>
            </a:r>
          </a:p>
        </p:txBody>
      </p:sp>
      <p:pic>
        <p:nvPicPr>
          <p:cNvPr id="5" name="Image 4">
            <a:extLst>
              <a:ext uri="{FF2B5EF4-FFF2-40B4-BE49-F238E27FC236}">
                <a16:creationId xmlns:a16="http://schemas.microsoft.com/office/drawing/2014/main" id="{0C512FF1-EEDE-43D0-B9B2-7B4103941E94}"/>
              </a:ext>
            </a:extLst>
          </p:cNvPr>
          <p:cNvPicPr>
            <a:picLocks noChangeAspect="1"/>
          </p:cNvPicPr>
          <p:nvPr/>
        </p:nvPicPr>
        <p:blipFill>
          <a:blip r:embed="rId2"/>
          <a:stretch>
            <a:fillRect/>
          </a:stretch>
        </p:blipFill>
        <p:spPr>
          <a:xfrm>
            <a:off x="1846595" y="1647215"/>
            <a:ext cx="8498809" cy="5074504"/>
          </a:xfrm>
          <a:prstGeom prst="rect">
            <a:avLst/>
          </a:prstGeom>
        </p:spPr>
      </p:pic>
      <p:sp>
        <p:nvSpPr>
          <p:cNvPr id="3" name="Rectangle 2">
            <a:extLst>
              <a:ext uri="{FF2B5EF4-FFF2-40B4-BE49-F238E27FC236}">
                <a16:creationId xmlns:a16="http://schemas.microsoft.com/office/drawing/2014/main" id="{095952EF-B315-A9F9-288C-5FBA330E7ED8}"/>
              </a:ext>
            </a:extLst>
          </p:cNvPr>
          <p:cNvSpPr/>
          <p:nvPr/>
        </p:nvSpPr>
        <p:spPr>
          <a:xfrm>
            <a:off x="8485669" y="6440088"/>
            <a:ext cx="4009431" cy="369332"/>
          </a:xfrm>
          <a:prstGeom prst="rect">
            <a:avLst/>
          </a:prstGeom>
        </p:spPr>
        <p:txBody>
          <a:bodyPr wrap="none">
            <a:spAutoFit/>
          </a:bodyPr>
          <a:lstStyle/>
          <a:p>
            <a:r>
              <a:rPr lang="fr-FR" dirty="0"/>
              <a:t>Rapport </a:t>
            </a:r>
            <a:r>
              <a:rPr lang="fr-FR" i="1" dirty="0" err="1"/>
              <a:t>Conspiracy</a:t>
            </a:r>
            <a:r>
              <a:rPr lang="fr-FR" i="1" dirty="0"/>
              <a:t> </a:t>
            </a:r>
            <a:r>
              <a:rPr lang="fr-FR" i="1" dirty="0" err="1"/>
              <a:t>watch</a:t>
            </a:r>
            <a:r>
              <a:rPr lang="fr-FR" i="1" dirty="0"/>
              <a:t> 2017-2018</a:t>
            </a:r>
            <a:endParaRPr lang="fr-FR" dirty="0"/>
          </a:p>
        </p:txBody>
      </p:sp>
    </p:spTree>
    <p:extLst>
      <p:ext uri="{BB962C8B-B14F-4D97-AF65-F5344CB8AC3E}">
        <p14:creationId xmlns:p14="http://schemas.microsoft.com/office/powerpoint/2010/main" val="29315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98CE4A-AC4B-4492-A19F-DE427D4D143F}"/>
              </a:ext>
            </a:extLst>
          </p:cNvPr>
          <p:cNvSpPr>
            <a:spLocks noGrp="1"/>
          </p:cNvSpPr>
          <p:nvPr>
            <p:ph idx="1"/>
          </p:nvPr>
        </p:nvSpPr>
        <p:spPr>
          <a:xfrm>
            <a:off x="1176528" y="5035793"/>
            <a:ext cx="10081913" cy="1388873"/>
          </a:xfrm>
          <a:ln>
            <a:solidFill>
              <a:schemeClr val="bg1"/>
            </a:solidFill>
          </a:ln>
        </p:spPr>
        <p:txBody>
          <a:bodyPr>
            <a:normAutofit/>
          </a:bodyPr>
          <a:lstStyle/>
          <a:p>
            <a:pPr marL="0" indent="0" algn="ctr">
              <a:buNone/>
            </a:pPr>
            <a:r>
              <a:rPr lang="fr-FR" sz="2000" b="1" dirty="0"/>
              <a:t>Comment comparer des interventions et les méthodes d’éducation ?  </a:t>
            </a:r>
          </a:p>
          <a:p>
            <a:pPr marL="0" indent="0" algn="ctr">
              <a:buNone/>
            </a:pPr>
            <a:r>
              <a:rPr lang="fr-FR" sz="2000" b="1" dirty="0"/>
              <a:t>Comment savoir lesquelles sont efficaces ? </a:t>
            </a:r>
          </a:p>
          <a:p>
            <a:pPr marL="0" indent="0" algn="ctr">
              <a:buNone/>
            </a:pPr>
            <a:r>
              <a:rPr lang="fr-FR" sz="2000" b="1" dirty="0"/>
              <a:t>A quel(s) type(s) de public(s) sont-elles destinées ?</a:t>
            </a:r>
          </a:p>
        </p:txBody>
      </p:sp>
      <p:sp>
        <p:nvSpPr>
          <p:cNvPr id="4" name="Ellipse 3">
            <a:extLst>
              <a:ext uri="{FF2B5EF4-FFF2-40B4-BE49-F238E27FC236}">
                <a16:creationId xmlns:a16="http://schemas.microsoft.com/office/drawing/2014/main" id="{6D623E73-2154-4DEE-AF20-DD4DA3173E37}"/>
              </a:ext>
            </a:extLst>
          </p:cNvPr>
          <p:cNvSpPr/>
          <p:nvPr/>
        </p:nvSpPr>
        <p:spPr>
          <a:xfrm>
            <a:off x="1555951" y="2417942"/>
            <a:ext cx="2394337" cy="85093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Education aux médias et à l’information</a:t>
            </a:r>
          </a:p>
        </p:txBody>
      </p:sp>
      <p:sp>
        <p:nvSpPr>
          <p:cNvPr id="5" name="Ellipse 4">
            <a:extLst>
              <a:ext uri="{FF2B5EF4-FFF2-40B4-BE49-F238E27FC236}">
                <a16:creationId xmlns:a16="http://schemas.microsoft.com/office/drawing/2014/main" id="{D52ADCD1-DC2F-443F-BEC7-12F383735E72}"/>
              </a:ext>
            </a:extLst>
          </p:cNvPr>
          <p:cNvSpPr/>
          <p:nvPr/>
        </p:nvSpPr>
        <p:spPr>
          <a:xfrm>
            <a:off x="4631747" y="2121089"/>
            <a:ext cx="2009351" cy="85093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Biais cognitifs</a:t>
            </a:r>
          </a:p>
        </p:txBody>
      </p:sp>
      <p:sp>
        <p:nvSpPr>
          <p:cNvPr id="6" name="Ellipse 5">
            <a:extLst>
              <a:ext uri="{FF2B5EF4-FFF2-40B4-BE49-F238E27FC236}">
                <a16:creationId xmlns:a16="http://schemas.microsoft.com/office/drawing/2014/main" id="{4E42BCEC-1F5B-4696-9089-EACB447C2613}"/>
              </a:ext>
            </a:extLst>
          </p:cNvPr>
          <p:cNvSpPr/>
          <p:nvPr/>
        </p:nvSpPr>
        <p:spPr>
          <a:xfrm>
            <a:off x="1130865" y="3338267"/>
            <a:ext cx="2496643" cy="85093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Rhétorique fallacieuse</a:t>
            </a:r>
          </a:p>
        </p:txBody>
      </p:sp>
      <p:sp>
        <p:nvSpPr>
          <p:cNvPr id="7" name="Ellipse 6">
            <a:extLst>
              <a:ext uri="{FF2B5EF4-FFF2-40B4-BE49-F238E27FC236}">
                <a16:creationId xmlns:a16="http://schemas.microsoft.com/office/drawing/2014/main" id="{CCD60852-A20E-4B47-8351-F09AB5309AB6}"/>
              </a:ext>
            </a:extLst>
          </p:cNvPr>
          <p:cNvSpPr/>
          <p:nvPr/>
        </p:nvSpPr>
        <p:spPr>
          <a:xfrm>
            <a:off x="6311324" y="3422489"/>
            <a:ext cx="2496643" cy="8509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Méthode scientifique</a:t>
            </a:r>
          </a:p>
        </p:txBody>
      </p:sp>
      <p:sp>
        <p:nvSpPr>
          <p:cNvPr id="8" name="Ellipse 7">
            <a:extLst>
              <a:ext uri="{FF2B5EF4-FFF2-40B4-BE49-F238E27FC236}">
                <a16:creationId xmlns:a16="http://schemas.microsoft.com/office/drawing/2014/main" id="{09CCC19E-55EE-4FFB-9319-D645FA9E0743}"/>
              </a:ext>
            </a:extLst>
          </p:cNvPr>
          <p:cNvSpPr/>
          <p:nvPr/>
        </p:nvSpPr>
        <p:spPr>
          <a:xfrm>
            <a:off x="6679384" y="2121090"/>
            <a:ext cx="2496643" cy="85093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Illusions perceptives</a:t>
            </a:r>
          </a:p>
        </p:txBody>
      </p:sp>
      <p:sp>
        <p:nvSpPr>
          <p:cNvPr id="9" name="Ellipse 8">
            <a:extLst>
              <a:ext uri="{FF2B5EF4-FFF2-40B4-BE49-F238E27FC236}">
                <a16:creationId xmlns:a16="http://schemas.microsoft.com/office/drawing/2014/main" id="{AC4CDD62-291C-4FB1-9F49-F0BE98AA2948}"/>
              </a:ext>
            </a:extLst>
          </p:cNvPr>
          <p:cNvSpPr/>
          <p:nvPr/>
        </p:nvSpPr>
        <p:spPr>
          <a:xfrm>
            <a:off x="9214313" y="2121089"/>
            <a:ext cx="2496643" cy="85093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solidFill>
                  <a:schemeClr val="dk1"/>
                </a:solidFill>
              </a:rPr>
              <a:t>Pièges de la raison</a:t>
            </a:r>
          </a:p>
        </p:txBody>
      </p:sp>
      <p:sp>
        <p:nvSpPr>
          <p:cNvPr id="10" name="Ellipse 9">
            <a:extLst>
              <a:ext uri="{FF2B5EF4-FFF2-40B4-BE49-F238E27FC236}">
                <a16:creationId xmlns:a16="http://schemas.microsoft.com/office/drawing/2014/main" id="{E4D0DEB9-0BF9-48A6-8AF4-3E6DA3C86FBE}"/>
              </a:ext>
            </a:extLst>
          </p:cNvPr>
          <p:cNvSpPr/>
          <p:nvPr/>
        </p:nvSpPr>
        <p:spPr>
          <a:xfrm>
            <a:off x="3384034" y="3699414"/>
            <a:ext cx="2496643" cy="85093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Fiabilité des sources</a:t>
            </a:r>
          </a:p>
        </p:txBody>
      </p:sp>
      <p:sp>
        <p:nvSpPr>
          <p:cNvPr id="11" name="Ellipse 10">
            <a:extLst>
              <a:ext uri="{FF2B5EF4-FFF2-40B4-BE49-F238E27FC236}">
                <a16:creationId xmlns:a16="http://schemas.microsoft.com/office/drawing/2014/main" id="{DFE7DB79-73E9-4DDF-A5D6-D0B3FCB3A953}"/>
              </a:ext>
            </a:extLst>
          </p:cNvPr>
          <p:cNvSpPr/>
          <p:nvPr/>
        </p:nvSpPr>
        <p:spPr>
          <a:xfrm>
            <a:off x="8753778" y="3709964"/>
            <a:ext cx="2496643" cy="8509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Exemples pseudo-scientifiques</a:t>
            </a:r>
          </a:p>
        </p:txBody>
      </p:sp>
      <p:sp>
        <p:nvSpPr>
          <p:cNvPr id="12" name="Ellipse 11">
            <a:extLst>
              <a:ext uri="{FF2B5EF4-FFF2-40B4-BE49-F238E27FC236}">
                <a16:creationId xmlns:a16="http://schemas.microsoft.com/office/drawing/2014/main" id="{EBE90084-F717-4170-9FD7-547FF7F4002A}"/>
              </a:ext>
            </a:extLst>
          </p:cNvPr>
          <p:cNvSpPr/>
          <p:nvPr/>
        </p:nvSpPr>
        <p:spPr>
          <a:xfrm>
            <a:off x="8042302" y="2859032"/>
            <a:ext cx="2496643" cy="850931"/>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dirty="0"/>
              <a:t>Raisonnement logique</a:t>
            </a:r>
          </a:p>
        </p:txBody>
      </p:sp>
      <p:sp>
        <p:nvSpPr>
          <p:cNvPr id="13" name="Ellipse 12">
            <a:extLst>
              <a:ext uri="{FF2B5EF4-FFF2-40B4-BE49-F238E27FC236}">
                <a16:creationId xmlns:a16="http://schemas.microsoft.com/office/drawing/2014/main" id="{7979FC29-2C75-4E1C-A3FE-D674D2509CF3}"/>
              </a:ext>
            </a:extLst>
          </p:cNvPr>
          <p:cNvSpPr/>
          <p:nvPr/>
        </p:nvSpPr>
        <p:spPr>
          <a:xfrm>
            <a:off x="3317252" y="2878105"/>
            <a:ext cx="2496643" cy="850931"/>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fr-FR" dirty="0"/>
              <a:t>Métacognition</a:t>
            </a:r>
          </a:p>
        </p:txBody>
      </p:sp>
      <p:sp>
        <p:nvSpPr>
          <p:cNvPr id="17" name="Titre 1">
            <a:extLst>
              <a:ext uri="{FF2B5EF4-FFF2-40B4-BE49-F238E27FC236}">
                <a16:creationId xmlns:a16="http://schemas.microsoft.com/office/drawing/2014/main" id="{921DF61B-F91A-54C6-C356-4E1C70AA50AB}"/>
              </a:ext>
            </a:extLst>
          </p:cNvPr>
          <p:cNvSpPr txBox="1">
            <a:spLocks/>
          </p:cNvSpPr>
          <p:nvPr/>
        </p:nvSpPr>
        <p:spPr>
          <a:xfrm>
            <a:off x="1176528" y="737616"/>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fr-FR" dirty="0"/>
              <a:t>Contenu des formations à l’EMI et l’EC</a:t>
            </a:r>
          </a:p>
        </p:txBody>
      </p:sp>
    </p:spTree>
    <p:extLst>
      <p:ext uri="{BB962C8B-B14F-4D97-AF65-F5344CB8AC3E}">
        <p14:creationId xmlns:p14="http://schemas.microsoft.com/office/powerpoint/2010/main" val="144626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C07367F9-B67E-4847-834A-57BEC461712A}"/>
              </a:ext>
            </a:extLst>
          </p:cNvPr>
          <p:cNvSpPr>
            <a:spLocks noGrp="1"/>
          </p:cNvSpPr>
          <p:nvPr>
            <p:ph type="title"/>
          </p:nvPr>
        </p:nvSpPr>
        <p:spPr>
          <a:xfrm>
            <a:off x="576673" y="634872"/>
            <a:ext cx="9702258" cy="1320800"/>
          </a:xfrm>
        </p:spPr>
        <p:txBody>
          <a:bodyPr>
            <a:normAutofit fontScale="90000"/>
          </a:bodyPr>
          <a:lstStyle/>
          <a:p>
            <a:pPr algn="ctr"/>
            <a:r>
              <a:rPr lang="fr-FR" dirty="0"/>
              <a:t>croyances auxquelles les individus adhérent</a:t>
            </a:r>
          </a:p>
        </p:txBody>
      </p:sp>
      <p:sp>
        <p:nvSpPr>
          <p:cNvPr id="3" name="Rectangle 2">
            <a:extLst>
              <a:ext uri="{FF2B5EF4-FFF2-40B4-BE49-F238E27FC236}">
                <a16:creationId xmlns:a16="http://schemas.microsoft.com/office/drawing/2014/main" id="{C329D0AA-AAF4-4776-92F2-CACC21C094F2}"/>
              </a:ext>
            </a:extLst>
          </p:cNvPr>
          <p:cNvSpPr/>
          <p:nvPr/>
        </p:nvSpPr>
        <p:spPr>
          <a:xfrm>
            <a:off x="3257452" y="6284102"/>
            <a:ext cx="4009431" cy="369332"/>
          </a:xfrm>
          <a:prstGeom prst="rect">
            <a:avLst/>
          </a:prstGeom>
        </p:spPr>
        <p:txBody>
          <a:bodyPr wrap="none">
            <a:spAutoFit/>
          </a:bodyPr>
          <a:lstStyle/>
          <a:p>
            <a:r>
              <a:rPr lang="fr-FR" dirty="0"/>
              <a:t>Rapport </a:t>
            </a:r>
            <a:r>
              <a:rPr lang="fr-FR" i="1" dirty="0" err="1"/>
              <a:t>Conspiracy</a:t>
            </a:r>
            <a:r>
              <a:rPr lang="fr-FR" i="1" dirty="0"/>
              <a:t> </a:t>
            </a:r>
            <a:r>
              <a:rPr lang="fr-FR" i="1" dirty="0" err="1"/>
              <a:t>watch</a:t>
            </a:r>
            <a:r>
              <a:rPr lang="fr-FR" i="1" dirty="0"/>
              <a:t> 2017-2018</a:t>
            </a:r>
            <a:endParaRPr lang="fr-FR" dirty="0"/>
          </a:p>
        </p:txBody>
      </p:sp>
      <p:graphicFrame>
        <p:nvGraphicFramePr>
          <p:cNvPr id="5" name="Graphique 4">
            <a:extLst>
              <a:ext uri="{FF2B5EF4-FFF2-40B4-BE49-F238E27FC236}">
                <a16:creationId xmlns:a16="http://schemas.microsoft.com/office/drawing/2014/main" id="{E964687D-4B15-446D-B59C-78D0B99D0556}"/>
              </a:ext>
            </a:extLst>
          </p:cNvPr>
          <p:cNvGraphicFramePr/>
          <p:nvPr/>
        </p:nvGraphicFramePr>
        <p:xfrm>
          <a:off x="1007666" y="1612900"/>
          <a:ext cx="8596669" cy="46712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186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C07367F9-B67E-4847-834A-57BEC461712A}"/>
              </a:ext>
            </a:extLst>
          </p:cNvPr>
          <p:cNvSpPr>
            <a:spLocks noGrp="1"/>
          </p:cNvSpPr>
          <p:nvPr>
            <p:ph type="title"/>
          </p:nvPr>
        </p:nvSpPr>
        <p:spPr>
          <a:xfrm>
            <a:off x="646597" y="204566"/>
            <a:ext cx="9314983" cy="1320800"/>
          </a:xfrm>
        </p:spPr>
        <p:txBody>
          <a:bodyPr>
            <a:normAutofit fontScale="90000"/>
          </a:bodyPr>
          <a:lstStyle/>
          <a:p>
            <a:pPr algn="ctr"/>
            <a:r>
              <a:rPr lang="fr-FR" dirty="0"/>
              <a:t>croyances auxquelles les individus adhérent</a:t>
            </a:r>
          </a:p>
        </p:txBody>
      </p:sp>
      <p:sp>
        <p:nvSpPr>
          <p:cNvPr id="3" name="Rectangle 2">
            <a:extLst>
              <a:ext uri="{FF2B5EF4-FFF2-40B4-BE49-F238E27FC236}">
                <a16:creationId xmlns:a16="http://schemas.microsoft.com/office/drawing/2014/main" id="{C329D0AA-AAF4-4776-92F2-CACC21C094F2}"/>
              </a:ext>
            </a:extLst>
          </p:cNvPr>
          <p:cNvSpPr/>
          <p:nvPr/>
        </p:nvSpPr>
        <p:spPr>
          <a:xfrm>
            <a:off x="1714402" y="6468768"/>
            <a:ext cx="5931432" cy="369332"/>
          </a:xfrm>
          <a:prstGeom prst="rect">
            <a:avLst/>
          </a:prstGeom>
        </p:spPr>
        <p:txBody>
          <a:bodyPr wrap="none">
            <a:spAutoFit/>
          </a:bodyPr>
          <a:lstStyle/>
          <a:p>
            <a:r>
              <a:rPr lang="fr-FR" dirty="0"/>
              <a:t>Rapport </a:t>
            </a:r>
            <a:r>
              <a:rPr lang="fr-FR" i="1" dirty="0"/>
              <a:t>Européens, la science et la technologie</a:t>
            </a:r>
            <a:r>
              <a:rPr lang="fr-FR" dirty="0"/>
              <a:t> (2005) </a:t>
            </a:r>
          </a:p>
        </p:txBody>
      </p:sp>
      <p:graphicFrame>
        <p:nvGraphicFramePr>
          <p:cNvPr id="7" name="Graphique 6"/>
          <p:cNvGraphicFramePr/>
          <p:nvPr/>
        </p:nvGraphicFramePr>
        <p:xfrm>
          <a:off x="267134" y="1462942"/>
          <a:ext cx="9196808"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5719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10120794" cy="1499616"/>
          </a:xfrm>
        </p:spPr>
        <p:txBody>
          <a:bodyPr>
            <a:normAutofit/>
          </a:bodyPr>
          <a:lstStyle/>
          <a:p>
            <a:r>
              <a:rPr lang="fr-FR" dirty="0"/>
              <a:t>croyances auxquelles les individus adhérent</a:t>
            </a:r>
          </a:p>
        </p:txBody>
      </p:sp>
      <p:sp>
        <p:nvSpPr>
          <p:cNvPr id="9" name="Double flèche horizontale 8"/>
          <p:cNvSpPr/>
          <p:nvPr/>
        </p:nvSpPr>
        <p:spPr>
          <a:xfrm>
            <a:off x="550985" y="3387969"/>
            <a:ext cx="9120553" cy="1066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69003" y="4655379"/>
            <a:ext cx="2733441" cy="369332"/>
          </a:xfrm>
          <a:prstGeom prst="rect">
            <a:avLst/>
          </a:prstGeom>
        </p:spPr>
        <p:txBody>
          <a:bodyPr wrap="none">
            <a:spAutoFit/>
          </a:bodyPr>
          <a:lstStyle/>
          <a:p>
            <a:r>
              <a:rPr lang="fr-FR" i="1" dirty="0"/>
              <a:t>pas du tout scientifique</a:t>
            </a:r>
            <a:r>
              <a:rPr lang="fr-FR" dirty="0"/>
              <a:t> </a:t>
            </a:r>
          </a:p>
        </p:txBody>
      </p:sp>
      <p:sp>
        <p:nvSpPr>
          <p:cNvPr id="11" name="Rectangle 10"/>
          <p:cNvSpPr/>
          <p:nvPr/>
        </p:nvSpPr>
        <p:spPr>
          <a:xfrm>
            <a:off x="7947599" y="4623096"/>
            <a:ext cx="1891865" cy="369332"/>
          </a:xfrm>
          <a:prstGeom prst="rect">
            <a:avLst/>
          </a:prstGeom>
        </p:spPr>
        <p:txBody>
          <a:bodyPr wrap="none">
            <a:spAutoFit/>
          </a:bodyPr>
          <a:lstStyle/>
          <a:p>
            <a:r>
              <a:rPr lang="fr-FR" i="1" dirty="0"/>
              <a:t>très scientifique</a:t>
            </a:r>
            <a:endParaRPr lang="fr-FR" dirty="0"/>
          </a:p>
        </p:txBody>
      </p:sp>
      <p:sp>
        <p:nvSpPr>
          <p:cNvPr id="12" name="Rectangle 11"/>
          <p:cNvSpPr/>
          <p:nvPr/>
        </p:nvSpPr>
        <p:spPr>
          <a:xfrm>
            <a:off x="7806922" y="2850310"/>
            <a:ext cx="1260281" cy="646331"/>
          </a:xfrm>
          <a:prstGeom prst="rect">
            <a:avLst/>
          </a:prstGeom>
        </p:spPr>
        <p:txBody>
          <a:bodyPr wrap="none">
            <a:spAutoFit/>
          </a:bodyPr>
          <a:lstStyle/>
          <a:p>
            <a:r>
              <a:rPr lang="fr-FR" dirty="0"/>
              <a:t>médecine </a:t>
            </a:r>
          </a:p>
          <a:p>
            <a:r>
              <a:rPr lang="fr-FR" dirty="0"/>
              <a:t>(89 %) </a:t>
            </a:r>
          </a:p>
        </p:txBody>
      </p:sp>
      <p:sp>
        <p:nvSpPr>
          <p:cNvPr id="13" name="Rectangle 12"/>
          <p:cNvSpPr/>
          <p:nvPr/>
        </p:nvSpPr>
        <p:spPr>
          <a:xfrm>
            <a:off x="6579549" y="2707281"/>
            <a:ext cx="1069524" cy="646331"/>
          </a:xfrm>
          <a:prstGeom prst="rect">
            <a:avLst/>
          </a:prstGeom>
        </p:spPr>
        <p:txBody>
          <a:bodyPr wrap="none">
            <a:spAutoFit/>
          </a:bodyPr>
          <a:lstStyle/>
          <a:p>
            <a:r>
              <a:rPr lang="fr-FR" dirty="0"/>
              <a:t>biologie </a:t>
            </a:r>
          </a:p>
          <a:p>
            <a:r>
              <a:rPr lang="fr-FR" dirty="0"/>
              <a:t>(76 %) </a:t>
            </a:r>
          </a:p>
        </p:txBody>
      </p:sp>
      <p:sp>
        <p:nvSpPr>
          <p:cNvPr id="14" name="Rectangle 13"/>
          <p:cNvSpPr/>
          <p:nvPr/>
        </p:nvSpPr>
        <p:spPr>
          <a:xfrm>
            <a:off x="5886430" y="2256400"/>
            <a:ext cx="1858201" cy="646331"/>
          </a:xfrm>
          <a:prstGeom prst="rect">
            <a:avLst/>
          </a:prstGeom>
        </p:spPr>
        <p:txBody>
          <a:bodyPr wrap="none">
            <a:spAutoFit/>
          </a:bodyPr>
          <a:lstStyle/>
          <a:p>
            <a:r>
              <a:rPr lang="fr-FR" dirty="0"/>
              <a:t>mathématiques</a:t>
            </a:r>
          </a:p>
          <a:p>
            <a:r>
              <a:rPr lang="fr-FR" dirty="0"/>
              <a:t>(72 %) </a:t>
            </a:r>
          </a:p>
        </p:txBody>
      </p:sp>
      <p:sp>
        <p:nvSpPr>
          <p:cNvPr id="15" name="Rectangle 14"/>
          <p:cNvSpPr/>
          <p:nvPr/>
        </p:nvSpPr>
        <p:spPr>
          <a:xfrm>
            <a:off x="3571285" y="2864193"/>
            <a:ext cx="1252266" cy="646331"/>
          </a:xfrm>
          <a:prstGeom prst="rect">
            <a:avLst/>
          </a:prstGeom>
        </p:spPr>
        <p:txBody>
          <a:bodyPr wrap="none">
            <a:spAutoFit/>
          </a:bodyPr>
          <a:lstStyle/>
          <a:p>
            <a:r>
              <a:rPr lang="fr-FR" dirty="0"/>
              <a:t>économie </a:t>
            </a:r>
          </a:p>
          <a:p>
            <a:r>
              <a:rPr lang="fr-FR" dirty="0"/>
              <a:t>(40 %)</a:t>
            </a:r>
          </a:p>
        </p:txBody>
      </p:sp>
      <p:sp>
        <p:nvSpPr>
          <p:cNvPr id="16" name="Rectangle 15"/>
          <p:cNvSpPr/>
          <p:nvPr/>
        </p:nvSpPr>
        <p:spPr>
          <a:xfrm>
            <a:off x="2746607" y="2579565"/>
            <a:ext cx="1035861" cy="646331"/>
          </a:xfrm>
          <a:prstGeom prst="rect">
            <a:avLst/>
          </a:prstGeom>
        </p:spPr>
        <p:txBody>
          <a:bodyPr wrap="none">
            <a:spAutoFit/>
          </a:bodyPr>
          <a:lstStyle/>
          <a:p>
            <a:r>
              <a:rPr lang="fr-FR" dirty="0"/>
              <a:t>histoire </a:t>
            </a:r>
          </a:p>
          <a:p>
            <a:r>
              <a:rPr lang="fr-FR" dirty="0"/>
              <a:t>(34 %)</a:t>
            </a:r>
          </a:p>
        </p:txBody>
      </p:sp>
      <p:sp>
        <p:nvSpPr>
          <p:cNvPr id="17" name="Rectangle 16"/>
          <p:cNvSpPr/>
          <p:nvPr/>
        </p:nvSpPr>
        <p:spPr>
          <a:xfrm>
            <a:off x="6449813" y="3964105"/>
            <a:ext cx="1534394" cy="400110"/>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none">
            <a:spAutoFit/>
          </a:bodyPr>
          <a:lstStyle/>
          <a:p>
            <a:r>
              <a:rPr lang="fr-FR" sz="2000" i="1" dirty="0"/>
              <a:t>Astrologie !</a:t>
            </a:r>
            <a:endParaRPr lang="fr-FR" sz="2000" dirty="0"/>
          </a:p>
        </p:txBody>
      </p:sp>
      <p:sp>
        <p:nvSpPr>
          <p:cNvPr id="18" name="Rectangle 17">
            <a:extLst>
              <a:ext uri="{FF2B5EF4-FFF2-40B4-BE49-F238E27FC236}">
                <a16:creationId xmlns:a16="http://schemas.microsoft.com/office/drawing/2014/main" id="{C329D0AA-AAF4-4776-92F2-CACC21C094F2}"/>
              </a:ext>
            </a:extLst>
          </p:cNvPr>
          <p:cNvSpPr/>
          <p:nvPr/>
        </p:nvSpPr>
        <p:spPr>
          <a:xfrm>
            <a:off x="1752498" y="6398402"/>
            <a:ext cx="5931432" cy="369332"/>
          </a:xfrm>
          <a:prstGeom prst="rect">
            <a:avLst/>
          </a:prstGeom>
        </p:spPr>
        <p:txBody>
          <a:bodyPr wrap="none">
            <a:spAutoFit/>
          </a:bodyPr>
          <a:lstStyle/>
          <a:p>
            <a:r>
              <a:rPr lang="fr-FR" dirty="0"/>
              <a:t>Rapport </a:t>
            </a:r>
            <a:r>
              <a:rPr lang="fr-FR" i="1" dirty="0"/>
              <a:t>Européens, la science et la technologie</a:t>
            </a:r>
            <a:r>
              <a:rPr lang="fr-FR" dirty="0"/>
              <a:t> (2005) </a:t>
            </a:r>
          </a:p>
        </p:txBody>
      </p:sp>
      <p:sp>
        <p:nvSpPr>
          <p:cNvPr id="19" name="Éclair 18"/>
          <p:cNvSpPr/>
          <p:nvPr/>
        </p:nvSpPr>
        <p:spPr>
          <a:xfrm>
            <a:off x="7947599" y="3496641"/>
            <a:ext cx="281354" cy="371764"/>
          </a:xfrm>
          <a:prstGeom prst="lightningBol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0" name="Éclair 19"/>
          <p:cNvSpPr/>
          <p:nvPr/>
        </p:nvSpPr>
        <p:spPr>
          <a:xfrm>
            <a:off x="6998853" y="3402124"/>
            <a:ext cx="281354" cy="371764"/>
          </a:xfrm>
          <a:prstGeom prst="lightningBol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1" name="Éclair 20"/>
          <p:cNvSpPr/>
          <p:nvPr/>
        </p:nvSpPr>
        <p:spPr>
          <a:xfrm>
            <a:off x="6146133" y="2946294"/>
            <a:ext cx="607360" cy="766946"/>
          </a:xfrm>
          <a:prstGeom prst="lightningBol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2" name="Éclair 21"/>
          <p:cNvSpPr/>
          <p:nvPr/>
        </p:nvSpPr>
        <p:spPr>
          <a:xfrm>
            <a:off x="3031232" y="3260252"/>
            <a:ext cx="338813" cy="513635"/>
          </a:xfrm>
          <a:prstGeom prst="lightningBol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3" name="Éclair 22"/>
          <p:cNvSpPr/>
          <p:nvPr/>
        </p:nvSpPr>
        <p:spPr>
          <a:xfrm>
            <a:off x="3786371" y="3481689"/>
            <a:ext cx="281354" cy="371764"/>
          </a:xfrm>
          <a:prstGeom prst="lightningBol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9909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5DF90-3583-4334-9EE5-ADF061545627}"/>
              </a:ext>
            </a:extLst>
          </p:cNvPr>
          <p:cNvSpPr>
            <a:spLocks noGrp="1"/>
          </p:cNvSpPr>
          <p:nvPr>
            <p:ph type="title"/>
          </p:nvPr>
        </p:nvSpPr>
        <p:spPr>
          <a:xfrm>
            <a:off x="1024127" y="1205948"/>
            <a:ext cx="11108238" cy="878883"/>
          </a:xfrm>
        </p:spPr>
        <p:txBody>
          <a:bodyPr vert="horz" lIns="91440" tIns="45720" rIns="91440" bIns="45720" rtlCol="0" anchor="ctr">
            <a:normAutofit fontScale="90000"/>
          </a:bodyPr>
          <a:lstStyle/>
          <a:p>
            <a:r>
              <a:rPr lang="fr-FR" dirty="0"/>
              <a:t>Etude 4 - Ateliers EC et EMI  (médiathèque d’Aubagne)</a:t>
            </a:r>
            <a:br>
              <a:rPr lang="fr-FR" dirty="0"/>
            </a:br>
            <a:endParaRPr lang="fr-FR" dirty="0"/>
          </a:p>
        </p:txBody>
      </p:sp>
      <p:sp>
        <p:nvSpPr>
          <p:cNvPr id="3" name="Espace réservé du contenu 2">
            <a:extLst>
              <a:ext uri="{FF2B5EF4-FFF2-40B4-BE49-F238E27FC236}">
                <a16:creationId xmlns:a16="http://schemas.microsoft.com/office/drawing/2014/main" id="{6ACD9873-DBAA-4728-9050-2B3D79CEDB15}"/>
              </a:ext>
            </a:extLst>
          </p:cNvPr>
          <p:cNvSpPr>
            <a:spLocks noGrp="1"/>
          </p:cNvSpPr>
          <p:nvPr>
            <p:ph idx="1"/>
          </p:nvPr>
        </p:nvSpPr>
        <p:spPr>
          <a:xfrm>
            <a:off x="1024128" y="2668660"/>
            <a:ext cx="9720073" cy="4023360"/>
          </a:xfrm>
        </p:spPr>
        <p:txBody>
          <a:bodyPr/>
          <a:lstStyle/>
          <a:p>
            <a:pPr marL="0" indent="0" algn="just">
              <a:buNone/>
            </a:pPr>
            <a:endParaRPr lang="fr-FR" dirty="0">
              <a:effectLst/>
              <a:ea typeface="Calibri" panose="020F0502020204030204" pitchFamily="34" charset="0"/>
              <a:cs typeface="Times New Roman" panose="02020603050405020304" pitchFamily="18" charset="0"/>
            </a:endParaRPr>
          </a:p>
          <a:p>
            <a:pPr marL="0" indent="0" algn="just">
              <a:buNone/>
            </a:pPr>
            <a:endParaRPr lang="fr-FR" dirty="0">
              <a:effectLst/>
              <a:ea typeface="Calibri" panose="020F0502020204030204" pitchFamily="34" charset="0"/>
              <a:cs typeface="Times New Roman" panose="02020603050405020304" pitchFamily="18" charset="0"/>
            </a:endParaRPr>
          </a:p>
          <a:p>
            <a:pPr marL="0" indent="0" algn="just">
              <a:buNone/>
            </a:pPr>
            <a:endParaRPr lang="fr-FR" dirty="0"/>
          </a:p>
          <a:p>
            <a:endParaRPr lang="fr-FR" dirty="0"/>
          </a:p>
        </p:txBody>
      </p:sp>
      <p:pic>
        <p:nvPicPr>
          <p:cNvPr id="12" name="Image 11">
            <a:extLst>
              <a:ext uri="{FF2B5EF4-FFF2-40B4-BE49-F238E27FC236}">
                <a16:creationId xmlns:a16="http://schemas.microsoft.com/office/drawing/2014/main" id="{8C0D0844-8CBD-46D5-1BD4-26DB80264BE9}"/>
              </a:ext>
            </a:extLst>
          </p:cNvPr>
          <p:cNvPicPr>
            <a:picLocks noChangeAspect="1"/>
          </p:cNvPicPr>
          <p:nvPr/>
        </p:nvPicPr>
        <p:blipFill>
          <a:blip r:embed="rId3"/>
          <a:stretch>
            <a:fillRect/>
          </a:stretch>
        </p:blipFill>
        <p:spPr>
          <a:xfrm>
            <a:off x="10744200" y="243501"/>
            <a:ext cx="1230197" cy="281093"/>
          </a:xfrm>
          <a:prstGeom prst="rect">
            <a:avLst/>
          </a:prstGeom>
        </p:spPr>
      </p:pic>
      <p:pic>
        <p:nvPicPr>
          <p:cNvPr id="14" name="Image 13">
            <a:extLst>
              <a:ext uri="{FF2B5EF4-FFF2-40B4-BE49-F238E27FC236}">
                <a16:creationId xmlns:a16="http://schemas.microsoft.com/office/drawing/2014/main" id="{589ECEC1-8BFC-3247-A0D8-3BF8B0FC342A}"/>
              </a:ext>
            </a:extLst>
          </p:cNvPr>
          <p:cNvPicPr>
            <a:picLocks noChangeAspect="1"/>
          </p:cNvPicPr>
          <p:nvPr/>
        </p:nvPicPr>
        <p:blipFill>
          <a:blip r:embed="rId4"/>
          <a:stretch>
            <a:fillRect/>
          </a:stretch>
        </p:blipFill>
        <p:spPr>
          <a:xfrm>
            <a:off x="0" y="3260035"/>
            <a:ext cx="12192000" cy="2571433"/>
          </a:xfrm>
          <a:prstGeom prst="rect">
            <a:avLst/>
          </a:prstGeom>
        </p:spPr>
      </p:pic>
    </p:spTree>
    <p:extLst>
      <p:ext uri="{BB962C8B-B14F-4D97-AF65-F5344CB8AC3E}">
        <p14:creationId xmlns:p14="http://schemas.microsoft.com/office/powerpoint/2010/main" val="1110803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739D64-5CF3-498B-82BC-0718CF69ED97}"/>
              </a:ext>
            </a:extLst>
          </p:cNvPr>
          <p:cNvSpPr>
            <a:spLocks noGrp="1"/>
          </p:cNvSpPr>
          <p:nvPr>
            <p:ph type="title"/>
          </p:nvPr>
        </p:nvSpPr>
        <p:spPr/>
        <p:txBody>
          <a:bodyPr/>
          <a:lstStyle/>
          <a:p>
            <a:r>
              <a:rPr lang="fr-FR" dirty="0"/>
              <a:t>Répartition des élèves en fonction de la condition et de la classe </a:t>
            </a:r>
          </a:p>
        </p:txBody>
      </p:sp>
      <p:grpSp>
        <p:nvGrpSpPr>
          <p:cNvPr id="24" name="Groupe 23">
            <a:extLst>
              <a:ext uri="{FF2B5EF4-FFF2-40B4-BE49-F238E27FC236}">
                <a16:creationId xmlns:a16="http://schemas.microsoft.com/office/drawing/2014/main" id="{A295570D-7C9E-4D6E-A15A-31A54B0B8683}"/>
              </a:ext>
            </a:extLst>
          </p:cNvPr>
          <p:cNvGrpSpPr/>
          <p:nvPr/>
        </p:nvGrpSpPr>
        <p:grpSpPr>
          <a:xfrm>
            <a:off x="1024128" y="1890109"/>
            <a:ext cx="9451847" cy="1847916"/>
            <a:chOff x="1024128" y="1890109"/>
            <a:chExt cx="9451847" cy="1847916"/>
          </a:xfrm>
        </p:grpSpPr>
        <p:sp>
          <p:nvSpPr>
            <p:cNvPr id="4" name="Rectangle 3">
              <a:extLst>
                <a:ext uri="{FF2B5EF4-FFF2-40B4-BE49-F238E27FC236}">
                  <a16:creationId xmlns:a16="http://schemas.microsoft.com/office/drawing/2014/main" id="{79B18D6C-E73D-4253-A44B-68AACD622EED}"/>
                </a:ext>
              </a:extLst>
            </p:cNvPr>
            <p:cNvSpPr/>
            <p:nvPr/>
          </p:nvSpPr>
          <p:spPr>
            <a:xfrm>
              <a:off x="1024128" y="2713273"/>
              <a:ext cx="2716599" cy="715727"/>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tx1"/>
                  </a:solidFill>
                </a:rPr>
                <a:t>Collège Lou Garlaban </a:t>
              </a:r>
            </a:p>
          </p:txBody>
        </p:sp>
        <p:sp>
          <p:nvSpPr>
            <p:cNvPr id="6" name="Rectangle 5">
              <a:extLst>
                <a:ext uri="{FF2B5EF4-FFF2-40B4-BE49-F238E27FC236}">
                  <a16:creationId xmlns:a16="http://schemas.microsoft.com/office/drawing/2014/main" id="{81678D62-0EF2-495C-9C95-E052E5D53B46}"/>
                </a:ext>
              </a:extLst>
            </p:cNvPr>
            <p:cNvSpPr/>
            <p:nvPr/>
          </p:nvSpPr>
          <p:spPr>
            <a:xfrm>
              <a:off x="4737701" y="2713273"/>
              <a:ext cx="2504762" cy="715727"/>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tx1"/>
                  </a:solidFill>
                </a:rPr>
                <a:t>Elèves de 4</a:t>
              </a:r>
              <a:r>
                <a:rPr lang="fr-FR" b="1" baseline="30000" dirty="0">
                  <a:solidFill>
                    <a:schemeClr val="tx1"/>
                  </a:solidFill>
                </a:rPr>
                <a:t>e</a:t>
              </a:r>
              <a:r>
                <a:rPr lang="fr-FR" b="1" dirty="0">
                  <a:solidFill>
                    <a:schemeClr val="tx1"/>
                  </a:solidFill>
                </a:rPr>
                <a:t> </a:t>
              </a:r>
            </a:p>
          </p:txBody>
        </p:sp>
        <p:sp>
          <p:nvSpPr>
            <p:cNvPr id="7" name="Rectangle 6">
              <a:extLst>
                <a:ext uri="{FF2B5EF4-FFF2-40B4-BE49-F238E27FC236}">
                  <a16:creationId xmlns:a16="http://schemas.microsoft.com/office/drawing/2014/main" id="{6DA8A995-1DE0-4BEE-A737-0AE05873EA6E}"/>
                </a:ext>
              </a:extLst>
            </p:cNvPr>
            <p:cNvSpPr/>
            <p:nvPr/>
          </p:nvSpPr>
          <p:spPr>
            <a:xfrm>
              <a:off x="8563492" y="1890109"/>
              <a:ext cx="1912483" cy="72819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tx1"/>
                  </a:solidFill>
                </a:rPr>
                <a:t>1 classe contrôle </a:t>
              </a:r>
            </a:p>
          </p:txBody>
        </p:sp>
        <p:sp>
          <p:nvSpPr>
            <p:cNvPr id="8" name="Rectangle 7">
              <a:extLst>
                <a:ext uri="{FF2B5EF4-FFF2-40B4-BE49-F238E27FC236}">
                  <a16:creationId xmlns:a16="http://schemas.microsoft.com/office/drawing/2014/main" id="{94224D24-994B-4CFA-958B-04832154F578}"/>
                </a:ext>
              </a:extLst>
            </p:cNvPr>
            <p:cNvSpPr/>
            <p:nvPr/>
          </p:nvSpPr>
          <p:spPr>
            <a:xfrm>
              <a:off x="8526088" y="3009831"/>
              <a:ext cx="1912482" cy="72819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tx1"/>
                  </a:solidFill>
                </a:rPr>
                <a:t>1 classe expérimentale </a:t>
              </a:r>
            </a:p>
          </p:txBody>
        </p:sp>
        <p:cxnSp>
          <p:nvCxnSpPr>
            <p:cNvPr id="10" name="Connecteur droit avec flèche 9">
              <a:extLst>
                <a:ext uri="{FF2B5EF4-FFF2-40B4-BE49-F238E27FC236}">
                  <a16:creationId xmlns:a16="http://schemas.microsoft.com/office/drawing/2014/main" id="{A82EB89E-5CC0-4F0B-B193-0095FD1B3ED0}"/>
                </a:ext>
              </a:extLst>
            </p:cNvPr>
            <p:cNvCxnSpPr>
              <a:cxnSpLocks/>
              <a:stCxn id="4" idx="3"/>
              <a:endCxn id="6" idx="1"/>
            </p:cNvCxnSpPr>
            <p:nvPr/>
          </p:nvCxnSpPr>
          <p:spPr>
            <a:xfrm>
              <a:off x="3740727" y="3071137"/>
              <a:ext cx="9969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cteur droit avec flèche 11">
              <a:extLst>
                <a:ext uri="{FF2B5EF4-FFF2-40B4-BE49-F238E27FC236}">
                  <a16:creationId xmlns:a16="http://schemas.microsoft.com/office/drawing/2014/main" id="{08358001-3C38-4AF2-89C1-F023EB576C87}"/>
                </a:ext>
              </a:extLst>
            </p:cNvPr>
            <p:cNvCxnSpPr>
              <a:cxnSpLocks/>
              <a:stCxn id="6" idx="3"/>
              <a:endCxn id="7" idx="1"/>
            </p:cNvCxnSpPr>
            <p:nvPr/>
          </p:nvCxnSpPr>
          <p:spPr>
            <a:xfrm flipV="1">
              <a:off x="7242463" y="2254206"/>
              <a:ext cx="1321029" cy="8169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eur droit avec flèche 13">
              <a:extLst>
                <a:ext uri="{FF2B5EF4-FFF2-40B4-BE49-F238E27FC236}">
                  <a16:creationId xmlns:a16="http://schemas.microsoft.com/office/drawing/2014/main" id="{45404034-0236-4042-BE3D-67F713EA2846}"/>
                </a:ext>
              </a:extLst>
            </p:cNvPr>
            <p:cNvCxnSpPr>
              <a:cxnSpLocks/>
              <a:stCxn id="6" idx="3"/>
              <a:endCxn id="8" idx="1"/>
            </p:cNvCxnSpPr>
            <p:nvPr/>
          </p:nvCxnSpPr>
          <p:spPr>
            <a:xfrm>
              <a:off x="7242463" y="3071137"/>
              <a:ext cx="1283625" cy="3027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5" name="Groupe 24">
            <a:extLst>
              <a:ext uri="{FF2B5EF4-FFF2-40B4-BE49-F238E27FC236}">
                <a16:creationId xmlns:a16="http://schemas.microsoft.com/office/drawing/2014/main" id="{7E2CC15D-74E2-4950-BC5C-C6E280896824}"/>
              </a:ext>
            </a:extLst>
          </p:cNvPr>
          <p:cNvGrpSpPr/>
          <p:nvPr/>
        </p:nvGrpSpPr>
        <p:grpSpPr>
          <a:xfrm>
            <a:off x="1024128" y="4649934"/>
            <a:ext cx="9451847" cy="1847916"/>
            <a:chOff x="1024127" y="4698773"/>
            <a:chExt cx="9451847" cy="1847916"/>
          </a:xfrm>
        </p:grpSpPr>
        <p:sp>
          <p:nvSpPr>
            <p:cNvPr id="5" name="Rectangle 4">
              <a:extLst>
                <a:ext uri="{FF2B5EF4-FFF2-40B4-BE49-F238E27FC236}">
                  <a16:creationId xmlns:a16="http://schemas.microsoft.com/office/drawing/2014/main" id="{7781526A-49C6-4347-ADA1-648086AC4E49}"/>
                </a:ext>
              </a:extLst>
            </p:cNvPr>
            <p:cNvSpPr/>
            <p:nvPr/>
          </p:nvSpPr>
          <p:spPr>
            <a:xfrm>
              <a:off x="1024127" y="5133109"/>
              <a:ext cx="2716599" cy="715727"/>
            </a:xfrm>
            <a:prstGeom prst="rect">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tx1"/>
                  </a:solidFill>
                </a:rPr>
                <a:t>Collège Lakanal  </a:t>
              </a:r>
            </a:p>
          </p:txBody>
        </p:sp>
        <p:sp>
          <p:nvSpPr>
            <p:cNvPr id="15" name="Rectangle 14">
              <a:extLst>
                <a:ext uri="{FF2B5EF4-FFF2-40B4-BE49-F238E27FC236}">
                  <a16:creationId xmlns:a16="http://schemas.microsoft.com/office/drawing/2014/main" id="{6E59465B-863F-49BA-8269-17842F37454D}"/>
                </a:ext>
              </a:extLst>
            </p:cNvPr>
            <p:cNvSpPr/>
            <p:nvPr/>
          </p:nvSpPr>
          <p:spPr>
            <a:xfrm>
              <a:off x="4525864" y="5133108"/>
              <a:ext cx="2716599" cy="715727"/>
            </a:xfrm>
            <a:prstGeom prst="rect">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tx1"/>
                  </a:solidFill>
                </a:rPr>
                <a:t>Elèves de 3</a:t>
              </a:r>
              <a:r>
                <a:rPr lang="fr-FR" b="1" baseline="30000" dirty="0">
                  <a:solidFill>
                    <a:schemeClr val="tx1"/>
                  </a:solidFill>
                </a:rPr>
                <a:t>e</a:t>
              </a:r>
              <a:r>
                <a:rPr lang="fr-FR" b="1" dirty="0">
                  <a:solidFill>
                    <a:schemeClr val="tx1"/>
                  </a:solidFill>
                </a:rPr>
                <a:t> </a:t>
              </a:r>
            </a:p>
          </p:txBody>
        </p:sp>
        <p:sp>
          <p:nvSpPr>
            <p:cNvPr id="16" name="Rectangle 15">
              <a:extLst>
                <a:ext uri="{FF2B5EF4-FFF2-40B4-BE49-F238E27FC236}">
                  <a16:creationId xmlns:a16="http://schemas.microsoft.com/office/drawing/2014/main" id="{36CA39CB-5E11-4125-8CB5-8605168C30BF}"/>
                </a:ext>
              </a:extLst>
            </p:cNvPr>
            <p:cNvSpPr/>
            <p:nvPr/>
          </p:nvSpPr>
          <p:spPr>
            <a:xfrm>
              <a:off x="8488680" y="4698773"/>
              <a:ext cx="1987294" cy="728194"/>
            </a:xfrm>
            <a:prstGeom prst="rect">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tx1"/>
                  </a:solidFill>
                </a:rPr>
                <a:t>2 classes contrôles</a:t>
              </a:r>
            </a:p>
          </p:txBody>
        </p:sp>
        <p:sp>
          <p:nvSpPr>
            <p:cNvPr id="17" name="Rectangle 16">
              <a:extLst>
                <a:ext uri="{FF2B5EF4-FFF2-40B4-BE49-F238E27FC236}">
                  <a16:creationId xmlns:a16="http://schemas.microsoft.com/office/drawing/2014/main" id="{4E6AF70B-3074-4DCF-BF23-A5ECAC35C334}"/>
                </a:ext>
              </a:extLst>
            </p:cNvPr>
            <p:cNvSpPr/>
            <p:nvPr/>
          </p:nvSpPr>
          <p:spPr>
            <a:xfrm>
              <a:off x="8488680" y="5818495"/>
              <a:ext cx="1987294" cy="728194"/>
            </a:xfrm>
            <a:prstGeom prst="rect">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tx1"/>
                  </a:solidFill>
                </a:rPr>
                <a:t>2 classes expérimentales</a:t>
              </a:r>
            </a:p>
          </p:txBody>
        </p:sp>
        <p:cxnSp>
          <p:nvCxnSpPr>
            <p:cNvPr id="19" name="Connecteur droit avec flèche 18">
              <a:extLst>
                <a:ext uri="{FF2B5EF4-FFF2-40B4-BE49-F238E27FC236}">
                  <a16:creationId xmlns:a16="http://schemas.microsoft.com/office/drawing/2014/main" id="{553FFA2C-5A09-4E89-9E04-5F9228CA8377}"/>
                </a:ext>
              </a:extLst>
            </p:cNvPr>
            <p:cNvCxnSpPr>
              <a:cxnSpLocks/>
              <a:stCxn id="5" idx="3"/>
              <a:endCxn id="15" idx="1"/>
            </p:cNvCxnSpPr>
            <p:nvPr/>
          </p:nvCxnSpPr>
          <p:spPr>
            <a:xfrm flipV="1">
              <a:off x="3740726" y="5490972"/>
              <a:ext cx="78513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id="{FB6732E6-459D-4881-9D8F-AA078F63EFB4}"/>
                </a:ext>
              </a:extLst>
            </p:cNvPr>
            <p:cNvCxnSpPr>
              <a:cxnSpLocks/>
              <a:stCxn id="15" idx="3"/>
              <a:endCxn id="16" idx="1"/>
            </p:cNvCxnSpPr>
            <p:nvPr/>
          </p:nvCxnSpPr>
          <p:spPr>
            <a:xfrm flipV="1">
              <a:off x="7242463" y="5062870"/>
              <a:ext cx="1246217" cy="428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cteur droit avec flèche 22">
              <a:extLst>
                <a:ext uri="{FF2B5EF4-FFF2-40B4-BE49-F238E27FC236}">
                  <a16:creationId xmlns:a16="http://schemas.microsoft.com/office/drawing/2014/main" id="{C491DAAD-48BB-416B-9FBD-BC11C8B46108}"/>
                </a:ext>
              </a:extLst>
            </p:cNvPr>
            <p:cNvCxnSpPr>
              <a:cxnSpLocks/>
              <a:stCxn id="15" idx="3"/>
              <a:endCxn id="17" idx="1"/>
            </p:cNvCxnSpPr>
            <p:nvPr/>
          </p:nvCxnSpPr>
          <p:spPr>
            <a:xfrm>
              <a:off x="7242463" y="5490972"/>
              <a:ext cx="1246217" cy="691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8030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9" name="Google Shape;249;p10"/>
          <p:cNvPicPr preferRelativeResize="0"/>
          <p:nvPr/>
        </p:nvPicPr>
        <p:blipFill>
          <a:blip r:embed="rId3">
            <a:alphaModFix/>
          </a:blip>
          <a:stretch>
            <a:fillRect/>
          </a:stretch>
        </p:blipFill>
        <p:spPr>
          <a:xfrm>
            <a:off x="141219" y="4774687"/>
            <a:ext cx="4955950" cy="1851400"/>
          </a:xfrm>
          <a:prstGeom prst="rect">
            <a:avLst/>
          </a:prstGeom>
          <a:noFill/>
          <a:ln>
            <a:noFill/>
          </a:ln>
        </p:spPr>
      </p:pic>
      <p:pic>
        <p:nvPicPr>
          <p:cNvPr id="250" name="Google Shape;250;p10"/>
          <p:cNvPicPr preferRelativeResize="0"/>
          <p:nvPr/>
        </p:nvPicPr>
        <p:blipFill rotWithShape="1">
          <a:blip r:embed="rId4">
            <a:alphaModFix/>
          </a:blip>
          <a:srcRect/>
          <a:stretch/>
        </p:blipFill>
        <p:spPr>
          <a:xfrm>
            <a:off x="4513675" y="855472"/>
            <a:ext cx="7678325" cy="4171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00F686-2E89-469A-ADAE-61B7105D41D3}"/>
              </a:ext>
            </a:extLst>
          </p:cNvPr>
          <p:cNvSpPr>
            <a:spLocks noGrp="1"/>
          </p:cNvSpPr>
          <p:nvPr>
            <p:ph type="title"/>
          </p:nvPr>
        </p:nvSpPr>
        <p:spPr/>
        <p:txBody>
          <a:bodyPr>
            <a:normAutofit fontScale="90000"/>
          </a:bodyPr>
          <a:lstStyle/>
          <a:p>
            <a:pPr algn="ctr"/>
            <a:r>
              <a:rPr lang="fr-FR" dirty="0"/>
              <a:t>But ultime ? Lutter contre la désinformation, réduire les croyances erronées et leurs effets</a:t>
            </a:r>
          </a:p>
        </p:txBody>
      </p:sp>
      <p:sp>
        <p:nvSpPr>
          <p:cNvPr id="3" name="Espace réservé du contenu 2">
            <a:extLst>
              <a:ext uri="{FF2B5EF4-FFF2-40B4-BE49-F238E27FC236}">
                <a16:creationId xmlns:a16="http://schemas.microsoft.com/office/drawing/2014/main" id="{83060B77-926B-4A7D-9155-2E1C03988320}"/>
              </a:ext>
            </a:extLst>
          </p:cNvPr>
          <p:cNvSpPr>
            <a:spLocks noGrp="1"/>
          </p:cNvSpPr>
          <p:nvPr>
            <p:ph idx="1"/>
          </p:nvPr>
        </p:nvSpPr>
        <p:spPr>
          <a:xfrm>
            <a:off x="677333" y="2160589"/>
            <a:ext cx="11229745" cy="1977007"/>
          </a:xfrm>
        </p:spPr>
        <p:txBody>
          <a:bodyPr/>
          <a:lstStyle/>
          <a:p>
            <a:pPr marL="0" indent="0" algn="just">
              <a:buNone/>
            </a:pPr>
            <a:r>
              <a:rPr lang="fr-FR" dirty="0"/>
              <a:t>« la nécessaire </a:t>
            </a:r>
            <a:r>
              <a:rPr lang="fr-FR" b="1" dirty="0"/>
              <a:t>éducation aux médias et à l'information (EMI) </a:t>
            </a:r>
            <a:r>
              <a:rPr lang="fr-FR" dirty="0"/>
              <a:t>et le caractère impératif de former les élèves à la maîtrise, </a:t>
            </a:r>
            <a:r>
              <a:rPr lang="fr-FR" b="1" dirty="0"/>
              <a:t>avec un esprit critique</a:t>
            </a:r>
            <a:r>
              <a:rPr lang="fr-FR" dirty="0"/>
              <a:t>, de ces outils [numériques] qu'ils utilisent chaque jour dans leurs études et leurs loisirs et de permettre aux futurs citoyens de trouver leur place dans une société dont l'environnement technologique est amené à évoluer de plus en plus rapidement » </a:t>
            </a:r>
          </a:p>
          <a:p>
            <a:pPr marL="0" indent="0" algn="r">
              <a:buNone/>
            </a:pPr>
            <a:r>
              <a:rPr lang="fr-FR" dirty="0"/>
              <a:t>(</a:t>
            </a:r>
            <a:r>
              <a:rPr lang="fr-FR" dirty="0" err="1"/>
              <a:t>Nobis</a:t>
            </a:r>
            <a:r>
              <a:rPr lang="fr-FR" dirty="0"/>
              <a:t>, 2016) </a:t>
            </a:r>
          </a:p>
        </p:txBody>
      </p:sp>
      <p:sp>
        <p:nvSpPr>
          <p:cNvPr id="19" name="Organigramme : Terminateur 18">
            <a:extLst>
              <a:ext uri="{FF2B5EF4-FFF2-40B4-BE49-F238E27FC236}">
                <a16:creationId xmlns:a16="http://schemas.microsoft.com/office/drawing/2014/main" id="{24372BD8-CF81-463E-BF5A-F991550616BB}"/>
              </a:ext>
            </a:extLst>
          </p:cNvPr>
          <p:cNvSpPr/>
          <p:nvPr/>
        </p:nvSpPr>
        <p:spPr>
          <a:xfrm>
            <a:off x="8303095" y="4101519"/>
            <a:ext cx="1641272" cy="1017748"/>
          </a:xfrm>
          <a:prstGeom prst="flowChartTerminator">
            <a:avLst/>
          </a:prstGeom>
          <a:ln w="28575">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Ou indice indirect…</a:t>
            </a:r>
          </a:p>
        </p:txBody>
      </p:sp>
      <p:sp>
        <p:nvSpPr>
          <p:cNvPr id="6" name="Flèche : droite 5">
            <a:extLst>
              <a:ext uri="{FF2B5EF4-FFF2-40B4-BE49-F238E27FC236}">
                <a16:creationId xmlns:a16="http://schemas.microsoft.com/office/drawing/2014/main" id="{639AE258-3F78-13B8-4F24-EC771A872E76}"/>
              </a:ext>
            </a:extLst>
          </p:cNvPr>
          <p:cNvSpPr/>
          <p:nvPr/>
        </p:nvSpPr>
        <p:spPr>
          <a:xfrm>
            <a:off x="1572662" y="5284216"/>
            <a:ext cx="8292453" cy="466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5" name="Organigramme : Terminateur 14">
            <a:extLst>
              <a:ext uri="{FF2B5EF4-FFF2-40B4-BE49-F238E27FC236}">
                <a16:creationId xmlns:a16="http://schemas.microsoft.com/office/drawing/2014/main" id="{D14ACF75-7F16-B200-9A62-0821C159F836}"/>
              </a:ext>
            </a:extLst>
          </p:cNvPr>
          <p:cNvSpPr/>
          <p:nvPr/>
        </p:nvSpPr>
        <p:spPr>
          <a:xfrm>
            <a:off x="2851233" y="4824833"/>
            <a:ext cx="1433083" cy="113539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Mesure de l’esprit   critique </a:t>
            </a:r>
          </a:p>
        </p:txBody>
      </p:sp>
      <p:sp>
        <p:nvSpPr>
          <p:cNvPr id="16" name="Organigramme : Terminateur 15">
            <a:extLst>
              <a:ext uri="{FF2B5EF4-FFF2-40B4-BE49-F238E27FC236}">
                <a16:creationId xmlns:a16="http://schemas.microsoft.com/office/drawing/2014/main" id="{CA1A7527-E4B5-EB56-23BA-101557CFE4EE}"/>
              </a:ext>
            </a:extLst>
          </p:cNvPr>
          <p:cNvSpPr/>
          <p:nvPr/>
        </p:nvSpPr>
        <p:spPr>
          <a:xfrm>
            <a:off x="3553792" y="5866762"/>
            <a:ext cx="1498923" cy="290459"/>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Définition ?</a:t>
            </a:r>
          </a:p>
        </p:txBody>
      </p:sp>
      <p:sp>
        <p:nvSpPr>
          <p:cNvPr id="20" name="Organigramme : Terminateur 19">
            <a:extLst>
              <a:ext uri="{FF2B5EF4-FFF2-40B4-BE49-F238E27FC236}">
                <a16:creationId xmlns:a16="http://schemas.microsoft.com/office/drawing/2014/main" id="{74FB929A-D7EB-D55A-1700-5285E3D87655}"/>
              </a:ext>
            </a:extLst>
          </p:cNvPr>
          <p:cNvSpPr/>
          <p:nvPr/>
        </p:nvSpPr>
        <p:spPr>
          <a:xfrm>
            <a:off x="4884578" y="4788701"/>
            <a:ext cx="1668623" cy="113539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Intervention pédagogique</a:t>
            </a:r>
          </a:p>
        </p:txBody>
      </p:sp>
      <p:sp>
        <p:nvSpPr>
          <p:cNvPr id="21" name="Organigramme : Terminateur 20">
            <a:extLst>
              <a:ext uri="{FF2B5EF4-FFF2-40B4-BE49-F238E27FC236}">
                <a16:creationId xmlns:a16="http://schemas.microsoft.com/office/drawing/2014/main" id="{87285ECC-0EF4-8ED3-E2CD-047AF7D64C64}"/>
              </a:ext>
            </a:extLst>
          </p:cNvPr>
          <p:cNvSpPr/>
          <p:nvPr/>
        </p:nvSpPr>
        <p:spPr>
          <a:xfrm>
            <a:off x="7153463" y="4850256"/>
            <a:ext cx="1433083" cy="113539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Mesure de l’esprit critique</a:t>
            </a:r>
          </a:p>
        </p:txBody>
      </p:sp>
      <p:sp>
        <p:nvSpPr>
          <p:cNvPr id="47" name="Flèche : courbe vers le haut 46">
            <a:extLst>
              <a:ext uri="{FF2B5EF4-FFF2-40B4-BE49-F238E27FC236}">
                <a16:creationId xmlns:a16="http://schemas.microsoft.com/office/drawing/2014/main" id="{416EF589-9BFC-68D3-C8C0-776FB2E26BCB}"/>
              </a:ext>
            </a:extLst>
          </p:cNvPr>
          <p:cNvSpPr/>
          <p:nvPr/>
        </p:nvSpPr>
        <p:spPr>
          <a:xfrm>
            <a:off x="4108174" y="6129130"/>
            <a:ext cx="4678017" cy="590223"/>
          </a:xfrm>
          <a:prstGeom prst="curvedUp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2" name="Organigramme : Terminateur 21">
            <a:extLst>
              <a:ext uri="{FF2B5EF4-FFF2-40B4-BE49-F238E27FC236}">
                <a16:creationId xmlns:a16="http://schemas.microsoft.com/office/drawing/2014/main" id="{33DB91C1-F401-EC09-EC1D-BE0FCAFD71CD}"/>
              </a:ext>
            </a:extLst>
          </p:cNvPr>
          <p:cNvSpPr/>
          <p:nvPr/>
        </p:nvSpPr>
        <p:spPr>
          <a:xfrm>
            <a:off x="7989025" y="5850465"/>
            <a:ext cx="1433083" cy="290459"/>
          </a:xfrm>
          <a:prstGeom prst="flowChartTerminator">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Efficacité ?</a:t>
            </a:r>
          </a:p>
        </p:txBody>
      </p:sp>
      <p:sp>
        <p:nvSpPr>
          <p:cNvPr id="23" name="Organigramme : Terminateur 22">
            <a:extLst>
              <a:ext uri="{FF2B5EF4-FFF2-40B4-BE49-F238E27FC236}">
                <a16:creationId xmlns:a16="http://schemas.microsoft.com/office/drawing/2014/main" id="{6FC715D0-5EBF-D33F-A57F-EE4B5193EB0D}"/>
              </a:ext>
            </a:extLst>
          </p:cNvPr>
          <p:cNvSpPr/>
          <p:nvPr/>
        </p:nvSpPr>
        <p:spPr>
          <a:xfrm>
            <a:off x="3586711" y="6185057"/>
            <a:ext cx="1433083" cy="290459"/>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Outils ?</a:t>
            </a:r>
          </a:p>
        </p:txBody>
      </p:sp>
      <p:sp>
        <p:nvSpPr>
          <p:cNvPr id="24" name="Rectangle 23">
            <a:extLst>
              <a:ext uri="{FF2B5EF4-FFF2-40B4-BE49-F238E27FC236}">
                <a16:creationId xmlns:a16="http://schemas.microsoft.com/office/drawing/2014/main" id="{501FBA00-94DD-B5A9-CC04-4EB66942C8FB}"/>
              </a:ext>
            </a:extLst>
          </p:cNvPr>
          <p:cNvSpPr/>
          <p:nvPr/>
        </p:nvSpPr>
        <p:spPr>
          <a:xfrm>
            <a:off x="2462548" y="4845473"/>
            <a:ext cx="535326" cy="623248"/>
          </a:xfrm>
          <a:prstGeom prst="rect">
            <a:avLst/>
          </a:prstGeom>
          <a:noFill/>
        </p:spPr>
        <p:txBody>
          <a:bodyPr wrap="square" lIns="68580" tIns="34290" rIns="68580" bIns="34290">
            <a:spAutoFit/>
          </a:bodyPr>
          <a:lstStyle/>
          <a:p>
            <a:pPr algn="ctr"/>
            <a:r>
              <a:rPr lang="fr-FR"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a:t>
            </a:r>
          </a:p>
        </p:txBody>
      </p:sp>
      <p:sp>
        <p:nvSpPr>
          <p:cNvPr id="25" name="Rectangle 24">
            <a:extLst>
              <a:ext uri="{FF2B5EF4-FFF2-40B4-BE49-F238E27FC236}">
                <a16:creationId xmlns:a16="http://schemas.microsoft.com/office/drawing/2014/main" id="{B8B48D31-E302-52D5-F58F-F65FE72AA12E}"/>
              </a:ext>
            </a:extLst>
          </p:cNvPr>
          <p:cNvSpPr/>
          <p:nvPr/>
        </p:nvSpPr>
        <p:spPr>
          <a:xfrm>
            <a:off x="4457193" y="4873224"/>
            <a:ext cx="535326" cy="623248"/>
          </a:xfrm>
          <a:prstGeom prst="rect">
            <a:avLst/>
          </a:prstGeom>
          <a:noFill/>
        </p:spPr>
        <p:txBody>
          <a:bodyPr wrap="square" lIns="68580" tIns="34290" rIns="68580" bIns="34290">
            <a:spAutoFit/>
          </a:bodyPr>
          <a:lstStyle/>
          <a:p>
            <a:pPr algn="ctr"/>
            <a:r>
              <a:rPr lang="fr-FR"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8058C228-DA57-50FF-9223-E4A340A0F254}"/>
              </a:ext>
            </a:extLst>
          </p:cNvPr>
          <p:cNvSpPr/>
          <p:nvPr/>
        </p:nvSpPr>
        <p:spPr>
          <a:xfrm>
            <a:off x="6712923" y="4873224"/>
            <a:ext cx="535326" cy="623248"/>
          </a:xfrm>
          <a:prstGeom prst="rect">
            <a:avLst/>
          </a:prstGeom>
          <a:noFill/>
        </p:spPr>
        <p:txBody>
          <a:bodyPr wrap="square" lIns="68580" tIns="34290" rIns="68580" bIns="34290">
            <a:spAutoFit/>
          </a:bodyPr>
          <a:lstStyle/>
          <a:p>
            <a:pPr algn="ctr"/>
            <a:r>
              <a:rPr lang="fr-FR"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31513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0" nodeType="afterEffect">
                                  <p:stCondLst>
                                    <p:cond delay="50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15" grpId="0" animBg="1"/>
      <p:bldP spid="16" grpId="0" animBg="1"/>
      <p:bldP spid="20" grpId="0" animBg="1"/>
      <p:bldP spid="21" grpId="0" animBg="1"/>
      <p:bldP spid="47" grpId="0" animBg="1"/>
      <p:bldP spid="22" grpId="0" animBg="1"/>
      <p:bldP spid="23" grpId="0" animBg="1"/>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3EB215E2-F386-4FA3-B09A-CF38A99C99BE}"/>
              </a:ext>
            </a:extLst>
          </p:cNvPr>
          <p:cNvSpPr/>
          <p:nvPr/>
        </p:nvSpPr>
        <p:spPr>
          <a:xfrm>
            <a:off x="7521345" y="2361831"/>
            <a:ext cx="3657601" cy="11422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r"/>
            <a:r>
              <a:rPr lang="fr-FR" sz="2000" dirty="0">
                <a:latin typeface="Arial" panose="020B0604020202020204" pitchFamily="34" charset="0"/>
                <a:cs typeface="Arial" panose="020B0604020202020204" pitchFamily="34" charset="0"/>
              </a:rPr>
              <a:t>Attitude ou habitude </a:t>
            </a:r>
          </a:p>
          <a:p>
            <a:pPr algn="r"/>
            <a:r>
              <a:rPr lang="fr-FR" sz="2000" dirty="0">
                <a:latin typeface="Arial" panose="020B0604020202020204" pitchFamily="34" charset="0"/>
                <a:cs typeface="Arial" panose="020B0604020202020204" pitchFamily="34" charset="0"/>
              </a:rPr>
              <a:t>de pensées</a:t>
            </a:r>
          </a:p>
        </p:txBody>
      </p:sp>
      <p:sp>
        <p:nvSpPr>
          <p:cNvPr id="2" name="Titre 1"/>
          <p:cNvSpPr>
            <a:spLocks noGrp="1"/>
          </p:cNvSpPr>
          <p:nvPr>
            <p:ph type="title"/>
          </p:nvPr>
        </p:nvSpPr>
        <p:spPr/>
        <p:txBody>
          <a:bodyPr vert="horz" lIns="91440" tIns="45720" rIns="91440" bIns="45720" rtlCol="0" anchor="ctr">
            <a:normAutofit/>
          </a:bodyPr>
          <a:lstStyle/>
          <a:p>
            <a:r>
              <a:rPr lang="fr-FR" dirty="0"/>
              <a:t>Définitions de l’esprit critique</a:t>
            </a:r>
          </a:p>
        </p:txBody>
      </p:sp>
      <p:sp>
        <p:nvSpPr>
          <p:cNvPr id="3" name="Espace réservé du contenu 2"/>
          <p:cNvSpPr>
            <a:spLocks noGrp="1"/>
          </p:cNvSpPr>
          <p:nvPr>
            <p:ph idx="1"/>
          </p:nvPr>
        </p:nvSpPr>
        <p:spPr>
          <a:xfrm>
            <a:off x="292205" y="3601933"/>
            <a:ext cx="5818926" cy="2931059"/>
          </a:xfrm>
        </p:spPr>
        <p:txBody>
          <a:bodyPr wrap="square">
            <a:spAutoFit/>
          </a:bodyPr>
          <a:lstStyle/>
          <a:p>
            <a:pPr marL="0" algn="just" defTabSz="457200"/>
            <a:endParaRPr lang="fr-FR" sz="1800" dirty="0">
              <a:latin typeface="Arial" panose="020B0604020202020204" pitchFamily="34" charset="0"/>
              <a:cs typeface="Arial" panose="020B0604020202020204" pitchFamily="34" charset="0"/>
            </a:endParaRPr>
          </a:p>
          <a:p>
            <a:pPr marL="1065573" lvl="1" indent="-305992" algn="just" defTabSz="457189">
              <a:spcBef>
                <a:spcPct val="20000"/>
              </a:spcBef>
              <a:spcAft>
                <a:spcPts val="600"/>
              </a:spcAft>
              <a:buSzPct val="92000"/>
              <a:buFont typeface="Wingdings 2" panose="05020102010507070707" pitchFamily="18" charset="2"/>
              <a:buChar char=""/>
            </a:pPr>
            <a:r>
              <a:rPr lang="fr-FR" sz="1700" dirty="0">
                <a:solidFill>
                  <a:schemeClr val="tx2"/>
                </a:solidFill>
                <a:latin typeface="Arial" panose="020B0604020202020204" pitchFamily="34" charset="0"/>
                <a:cs typeface="Arial" panose="020B0604020202020204" pitchFamily="34" charset="0"/>
              </a:rPr>
              <a:t>Analyse d’argument </a:t>
            </a:r>
            <a:r>
              <a:rPr lang="fr-FR" sz="1400" dirty="0">
                <a:solidFill>
                  <a:schemeClr val="tx2"/>
                </a:solidFill>
                <a:latin typeface="Arial" panose="020B0604020202020204" pitchFamily="34" charset="0"/>
                <a:cs typeface="Arial" panose="020B0604020202020204" pitchFamily="34" charset="0"/>
              </a:rPr>
              <a:t>(Ennis, 1985; </a:t>
            </a:r>
            <a:r>
              <a:rPr lang="fr-FR" sz="1400" dirty="0" err="1">
                <a:solidFill>
                  <a:schemeClr val="tx2"/>
                </a:solidFill>
                <a:latin typeface="Arial" panose="020B0604020202020204" pitchFamily="34" charset="0"/>
                <a:cs typeface="Arial" panose="020B0604020202020204" pitchFamily="34" charset="0"/>
              </a:rPr>
              <a:t>Facione</a:t>
            </a:r>
            <a:r>
              <a:rPr lang="fr-FR" sz="1400" dirty="0">
                <a:solidFill>
                  <a:schemeClr val="tx2"/>
                </a:solidFill>
                <a:latin typeface="Arial" panose="020B0604020202020204" pitchFamily="34" charset="0"/>
                <a:cs typeface="Arial" panose="020B0604020202020204" pitchFamily="34" charset="0"/>
              </a:rPr>
              <a:t>, 1990; Halpern, 1998; Paul, 1992) </a:t>
            </a:r>
          </a:p>
          <a:p>
            <a:pPr marL="1065573" lvl="1" indent="-305992" algn="just" defTabSz="457189">
              <a:spcBef>
                <a:spcPct val="20000"/>
              </a:spcBef>
              <a:spcAft>
                <a:spcPts val="600"/>
              </a:spcAft>
              <a:buSzPct val="92000"/>
              <a:buFont typeface="Wingdings 2" panose="05020102010507070707" pitchFamily="18" charset="2"/>
              <a:buChar char=""/>
            </a:pPr>
            <a:r>
              <a:rPr lang="fr-FR" sz="1700" dirty="0">
                <a:solidFill>
                  <a:schemeClr val="tx2"/>
                </a:solidFill>
                <a:latin typeface="Arial" panose="020B0604020202020204" pitchFamily="34" charset="0"/>
                <a:cs typeface="Arial" panose="020B0604020202020204" pitchFamily="34" charset="0"/>
              </a:rPr>
              <a:t>Faire inférences </a:t>
            </a:r>
            <a:r>
              <a:rPr lang="en-US" sz="1400" dirty="0">
                <a:solidFill>
                  <a:schemeClr val="tx2"/>
                </a:solidFill>
                <a:latin typeface="Arial" panose="020B0604020202020204" pitchFamily="34" charset="0"/>
                <a:cs typeface="Arial" panose="020B0604020202020204" pitchFamily="34" charset="0"/>
              </a:rPr>
              <a:t>(Ennis, 1985; </a:t>
            </a:r>
            <a:r>
              <a:rPr lang="en-US" sz="1400" dirty="0" err="1">
                <a:solidFill>
                  <a:schemeClr val="tx2"/>
                </a:solidFill>
                <a:latin typeface="Arial" panose="020B0604020202020204" pitchFamily="34" charset="0"/>
                <a:cs typeface="Arial" panose="020B0604020202020204" pitchFamily="34" charset="0"/>
              </a:rPr>
              <a:t>Facione</a:t>
            </a:r>
            <a:r>
              <a:rPr lang="en-US" sz="1400" dirty="0">
                <a:solidFill>
                  <a:schemeClr val="tx2"/>
                </a:solidFill>
                <a:latin typeface="Arial" panose="020B0604020202020204" pitchFamily="34" charset="0"/>
                <a:cs typeface="Arial" panose="020B0604020202020204" pitchFamily="34" charset="0"/>
              </a:rPr>
              <a:t>, 1990; Paul, 1992; Willingham, 2007) </a:t>
            </a:r>
            <a:endParaRPr lang="fr-FR" sz="1400" dirty="0">
              <a:solidFill>
                <a:schemeClr val="tx2"/>
              </a:solidFill>
              <a:latin typeface="Arial" panose="020B0604020202020204" pitchFamily="34" charset="0"/>
              <a:cs typeface="Arial" panose="020B0604020202020204" pitchFamily="34" charset="0"/>
            </a:endParaRPr>
          </a:p>
          <a:p>
            <a:pPr marL="759581" lvl="1" indent="0" algn="just" defTabSz="457189">
              <a:spcBef>
                <a:spcPct val="20000"/>
              </a:spcBef>
              <a:spcAft>
                <a:spcPts val="600"/>
              </a:spcAft>
              <a:buSzPct val="92000"/>
              <a:buNone/>
            </a:pPr>
            <a:r>
              <a:rPr lang="fr-FR" sz="1700" dirty="0">
                <a:solidFill>
                  <a:schemeClr val="tx2"/>
                </a:solidFill>
                <a:latin typeface="Arial" panose="020B0604020202020204" pitchFamily="34" charset="0"/>
                <a:cs typeface="Arial" panose="020B0604020202020204" pitchFamily="34" charset="0"/>
                <a:sym typeface="Wingdings" panose="05000000000000000000" pitchFamily="2" charset="2"/>
              </a:rPr>
              <a:t>		 </a:t>
            </a:r>
            <a:r>
              <a:rPr lang="fr-FR" sz="1700" dirty="0">
                <a:solidFill>
                  <a:schemeClr val="tx2"/>
                </a:solidFill>
                <a:latin typeface="Arial" panose="020B0604020202020204" pitchFamily="34" charset="0"/>
                <a:cs typeface="Arial" panose="020B0604020202020204" pitchFamily="34" charset="0"/>
              </a:rPr>
              <a:t>Raisonnements inductif + déductif</a:t>
            </a:r>
          </a:p>
          <a:p>
            <a:pPr marL="1065573" lvl="1" indent="-305992" algn="just" defTabSz="457189">
              <a:spcBef>
                <a:spcPct val="20000"/>
              </a:spcBef>
              <a:spcAft>
                <a:spcPts val="600"/>
              </a:spcAft>
              <a:buSzPct val="92000"/>
              <a:buFont typeface="Wingdings 2" panose="05020102010507070707" pitchFamily="18" charset="2"/>
              <a:buChar char=""/>
            </a:pPr>
            <a:r>
              <a:rPr lang="fr-FR" sz="1700" dirty="0">
                <a:solidFill>
                  <a:schemeClr val="tx2"/>
                </a:solidFill>
                <a:latin typeface="Arial" panose="020B0604020202020204" pitchFamily="34" charset="0"/>
                <a:cs typeface="Arial" panose="020B0604020202020204" pitchFamily="34" charset="0"/>
              </a:rPr>
              <a:t>Juger ou évaluer </a:t>
            </a:r>
            <a:r>
              <a:rPr lang="en-US" sz="1400" dirty="0">
                <a:solidFill>
                  <a:schemeClr val="tx2"/>
                </a:solidFill>
                <a:latin typeface="Arial" panose="020B0604020202020204" pitchFamily="34" charset="0"/>
                <a:cs typeface="Arial" panose="020B0604020202020204" pitchFamily="34" charset="0"/>
              </a:rPr>
              <a:t>(Case, 2005; Ennis, 1985; </a:t>
            </a:r>
            <a:r>
              <a:rPr lang="en-US" sz="1400" dirty="0" err="1">
                <a:solidFill>
                  <a:schemeClr val="tx2"/>
                </a:solidFill>
                <a:latin typeface="Arial" panose="020B0604020202020204" pitchFamily="34" charset="0"/>
                <a:cs typeface="Arial" panose="020B0604020202020204" pitchFamily="34" charset="0"/>
              </a:rPr>
              <a:t>Facione</a:t>
            </a:r>
            <a:r>
              <a:rPr lang="en-US" sz="1400" dirty="0">
                <a:solidFill>
                  <a:schemeClr val="tx2"/>
                </a:solidFill>
                <a:latin typeface="Arial" panose="020B0604020202020204" pitchFamily="34" charset="0"/>
                <a:cs typeface="Arial" panose="020B0604020202020204" pitchFamily="34" charset="0"/>
              </a:rPr>
              <a:t>, 1990; </a:t>
            </a:r>
            <a:r>
              <a:rPr lang="en-US" sz="1400" dirty="0" err="1">
                <a:solidFill>
                  <a:schemeClr val="tx2"/>
                </a:solidFill>
                <a:latin typeface="Arial" panose="020B0604020202020204" pitchFamily="34" charset="0"/>
                <a:cs typeface="Arial" panose="020B0604020202020204" pitchFamily="34" charset="0"/>
              </a:rPr>
              <a:t>Lipman</a:t>
            </a:r>
            <a:r>
              <a:rPr lang="en-US" sz="1400" dirty="0">
                <a:solidFill>
                  <a:schemeClr val="tx2"/>
                </a:solidFill>
                <a:latin typeface="Arial" panose="020B0604020202020204" pitchFamily="34" charset="0"/>
                <a:cs typeface="Arial" panose="020B0604020202020204" pitchFamily="34" charset="0"/>
              </a:rPr>
              <a:t>, 1988; Tindal &amp; </a:t>
            </a:r>
            <a:r>
              <a:rPr lang="en-US" sz="1400" dirty="0" err="1">
                <a:solidFill>
                  <a:schemeClr val="tx2"/>
                </a:solidFill>
                <a:latin typeface="Arial" panose="020B0604020202020204" pitchFamily="34" charset="0"/>
                <a:cs typeface="Arial" panose="020B0604020202020204" pitchFamily="34" charset="0"/>
              </a:rPr>
              <a:t>Nolet</a:t>
            </a:r>
            <a:r>
              <a:rPr lang="en-US" sz="1400" dirty="0">
                <a:solidFill>
                  <a:schemeClr val="tx2"/>
                </a:solidFill>
                <a:latin typeface="Arial" panose="020B0604020202020204" pitchFamily="34" charset="0"/>
                <a:cs typeface="Arial" panose="020B0604020202020204" pitchFamily="34" charset="0"/>
              </a:rPr>
              <a:t>, 1995) </a:t>
            </a:r>
            <a:endParaRPr lang="fr-FR" sz="1400" dirty="0">
              <a:solidFill>
                <a:schemeClr val="tx2"/>
              </a:solidFill>
              <a:latin typeface="Arial" panose="020B0604020202020204" pitchFamily="34" charset="0"/>
              <a:cs typeface="Arial" panose="020B0604020202020204" pitchFamily="34" charset="0"/>
            </a:endParaRPr>
          </a:p>
          <a:p>
            <a:pPr marL="1065573" lvl="1" indent="-305992" algn="just" defTabSz="457189">
              <a:spcBef>
                <a:spcPct val="20000"/>
              </a:spcBef>
              <a:spcAft>
                <a:spcPts val="600"/>
              </a:spcAft>
              <a:buSzPct val="92000"/>
              <a:buFont typeface="Wingdings 2" panose="05020102010507070707" pitchFamily="18" charset="2"/>
              <a:buChar char=""/>
            </a:pPr>
            <a:r>
              <a:rPr lang="fr-FR" sz="1700" dirty="0">
                <a:solidFill>
                  <a:schemeClr val="tx2"/>
                </a:solidFill>
                <a:latin typeface="Arial" panose="020B0604020202020204" pitchFamily="34" charset="0"/>
                <a:cs typeface="Arial" panose="020B0604020202020204" pitchFamily="34" charset="0"/>
              </a:rPr>
              <a:t>Prendre décisions ou résoudre un problème </a:t>
            </a:r>
            <a:r>
              <a:rPr lang="de-DE" sz="1400" dirty="0">
                <a:solidFill>
                  <a:schemeClr val="tx2"/>
                </a:solidFill>
                <a:latin typeface="Arial" panose="020B0604020202020204" pitchFamily="34" charset="0"/>
                <a:cs typeface="Arial" panose="020B0604020202020204" pitchFamily="34" charset="0"/>
              </a:rPr>
              <a:t>(Ennis, 1985; Halpern, 1998; </a:t>
            </a:r>
            <a:r>
              <a:rPr lang="de-DE" sz="1400" dirty="0" err="1">
                <a:solidFill>
                  <a:schemeClr val="tx2"/>
                </a:solidFill>
                <a:latin typeface="Arial" panose="020B0604020202020204" pitchFamily="34" charset="0"/>
                <a:cs typeface="Arial" panose="020B0604020202020204" pitchFamily="34" charset="0"/>
              </a:rPr>
              <a:t>Willingham</a:t>
            </a:r>
            <a:r>
              <a:rPr lang="de-DE" sz="1400" dirty="0">
                <a:solidFill>
                  <a:schemeClr val="tx2"/>
                </a:solidFill>
                <a:latin typeface="Arial" panose="020B0604020202020204" pitchFamily="34" charset="0"/>
                <a:cs typeface="Arial" panose="020B0604020202020204" pitchFamily="34" charset="0"/>
              </a:rPr>
              <a:t>, 2007) </a:t>
            </a:r>
            <a:endParaRPr lang="fr-FR" sz="1400" dirty="0">
              <a:solidFill>
                <a:schemeClr val="tx2"/>
              </a:solidFill>
              <a:latin typeface="Arial" panose="020B0604020202020204" pitchFamily="34" charset="0"/>
              <a:cs typeface="Arial" panose="020B0604020202020204" pitchFamily="34" charset="0"/>
            </a:endParaRPr>
          </a:p>
        </p:txBody>
      </p:sp>
      <p:sp>
        <p:nvSpPr>
          <p:cNvPr id="9" name="Espace réservé du contenu 2"/>
          <p:cNvSpPr txBox="1">
            <a:spLocks/>
          </p:cNvSpPr>
          <p:nvPr/>
        </p:nvSpPr>
        <p:spPr>
          <a:xfrm>
            <a:off x="5884164" y="3978127"/>
            <a:ext cx="5330632" cy="276087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1065573" lvl="1" indent="-305992" defTabSz="457189">
              <a:spcBef>
                <a:spcPct val="20000"/>
              </a:spcBef>
              <a:spcAft>
                <a:spcPts val="600"/>
              </a:spcAft>
              <a:buClr>
                <a:schemeClr val="accent2"/>
              </a:buClr>
              <a:buSzPct val="92000"/>
              <a:buFont typeface="Wingdings 2" panose="05020102010507070707" pitchFamily="18" charset="2"/>
              <a:buChar char=""/>
            </a:pPr>
            <a:r>
              <a:rPr lang="fr-FR" dirty="0">
                <a:solidFill>
                  <a:schemeClr val="tx2"/>
                </a:solidFill>
                <a:latin typeface="Arial" panose="020B0604020202020204" pitchFamily="34" charset="0"/>
                <a:ea typeface="+mn-ea"/>
                <a:cs typeface="Arial" panose="020B0604020202020204" pitchFamily="34" charset="0"/>
              </a:rPr>
              <a:t>Ouverture d’esprit</a:t>
            </a:r>
          </a:p>
          <a:p>
            <a:pPr marL="1065573" lvl="1" indent="-305992" defTabSz="457189">
              <a:spcBef>
                <a:spcPct val="20000"/>
              </a:spcBef>
              <a:spcAft>
                <a:spcPts val="600"/>
              </a:spcAft>
              <a:buClr>
                <a:schemeClr val="accent2"/>
              </a:buClr>
              <a:buSzPct val="92000"/>
              <a:buFont typeface="Wingdings 2" panose="05020102010507070707" pitchFamily="18" charset="2"/>
              <a:buChar char=""/>
            </a:pPr>
            <a:r>
              <a:rPr lang="fr-FR" dirty="0">
                <a:solidFill>
                  <a:schemeClr val="tx2"/>
                </a:solidFill>
                <a:latin typeface="Arial" panose="020B0604020202020204" pitchFamily="34" charset="0"/>
                <a:ea typeface="+mn-ea"/>
                <a:cs typeface="Arial" panose="020B0604020202020204" pitchFamily="34" charset="0"/>
              </a:rPr>
              <a:t>Impartialité</a:t>
            </a:r>
          </a:p>
          <a:p>
            <a:pPr marL="1065573" lvl="1" indent="-305992" defTabSz="457189">
              <a:spcBef>
                <a:spcPct val="20000"/>
              </a:spcBef>
              <a:spcAft>
                <a:spcPts val="600"/>
              </a:spcAft>
              <a:buClr>
                <a:schemeClr val="accent2"/>
              </a:buClr>
              <a:buSzPct val="92000"/>
              <a:buFont typeface="Wingdings 2" panose="05020102010507070707" pitchFamily="18" charset="2"/>
              <a:buChar char=""/>
            </a:pPr>
            <a:r>
              <a:rPr lang="fr-FR" dirty="0">
                <a:solidFill>
                  <a:schemeClr val="tx2"/>
                </a:solidFill>
                <a:latin typeface="Arial" panose="020B0604020202020204" pitchFamily="34" charset="0"/>
                <a:ea typeface="+mn-ea"/>
                <a:cs typeface="Arial" panose="020B0604020202020204" pitchFamily="34" charset="0"/>
              </a:rPr>
              <a:t>Curiosité</a:t>
            </a:r>
          </a:p>
          <a:p>
            <a:pPr marL="1065573" lvl="1" indent="-305992" defTabSz="457189">
              <a:spcBef>
                <a:spcPct val="20000"/>
              </a:spcBef>
              <a:spcAft>
                <a:spcPts val="600"/>
              </a:spcAft>
              <a:buClr>
                <a:schemeClr val="accent2"/>
              </a:buClr>
              <a:buSzPct val="92000"/>
              <a:buFont typeface="Wingdings 2" panose="05020102010507070707" pitchFamily="18" charset="2"/>
              <a:buChar char=""/>
            </a:pPr>
            <a:r>
              <a:rPr lang="fr-FR" dirty="0">
                <a:solidFill>
                  <a:schemeClr val="tx2"/>
                </a:solidFill>
                <a:latin typeface="Arial" panose="020B0604020202020204" pitchFamily="34" charset="0"/>
                <a:ea typeface="+mn-ea"/>
                <a:cs typeface="Arial" panose="020B0604020202020204" pitchFamily="34" charset="0"/>
              </a:rPr>
              <a:t>Flexibilité</a:t>
            </a:r>
          </a:p>
          <a:p>
            <a:pPr marL="1065573" lvl="1" indent="-305992" defTabSz="457189">
              <a:spcBef>
                <a:spcPct val="20000"/>
              </a:spcBef>
              <a:spcAft>
                <a:spcPts val="600"/>
              </a:spcAft>
              <a:buClr>
                <a:schemeClr val="accent2"/>
              </a:buClr>
              <a:buSzPct val="92000"/>
              <a:buFont typeface="Wingdings 2" panose="05020102010507070707" pitchFamily="18" charset="2"/>
              <a:buChar char=""/>
            </a:pPr>
            <a:r>
              <a:rPr lang="fr-FR" dirty="0">
                <a:solidFill>
                  <a:schemeClr val="tx2"/>
                </a:solidFill>
                <a:latin typeface="Arial" panose="020B0604020202020204" pitchFamily="34" charset="0"/>
                <a:ea typeface="+mn-ea"/>
                <a:cs typeface="Arial" panose="020B0604020202020204" pitchFamily="34" charset="0"/>
              </a:rPr>
              <a:t>Propension à chercher des raisons</a:t>
            </a:r>
          </a:p>
          <a:p>
            <a:pPr marL="1065573" lvl="1" indent="-305992" defTabSz="457189">
              <a:spcBef>
                <a:spcPct val="20000"/>
              </a:spcBef>
              <a:spcAft>
                <a:spcPts val="600"/>
              </a:spcAft>
              <a:buClr>
                <a:schemeClr val="accent2"/>
              </a:buClr>
              <a:buSzPct val="92000"/>
              <a:buFont typeface="Wingdings 2" panose="05020102010507070707" pitchFamily="18" charset="2"/>
              <a:buChar char=""/>
            </a:pPr>
            <a:r>
              <a:rPr lang="fr-FR" dirty="0">
                <a:solidFill>
                  <a:schemeClr val="tx2"/>
                </a:solidFill>
                <a:latin typeface="Arial" panose="020B0604020202020204" pitchFamily="34" charset="0"/>
                <a:ea typeface="+mn-ea"/>
                <a:cs typeface="Arial" panose="020B0604020202020204" pitchFamily="34" charset="0"/>
              </a:rPr>
              <a:t>Désir d’être bien informé</a:t>
            </a:r>
          </a:p>
          <a:p>
            <a:pPr marL="1065573" lvl="1" indent="-305992" defTabSz="457189">
              <a:spcBef>
                <a:spcPct val="20000"/>
              </a:spcBef>
              <a:spcAft>
                <a:spcPts val="600"/>
              </a:spcAft>
              <a:buClr>
                <a:schemeClr val="accent2"/>
              </a:buClr>
              <a:buSzPct val="92000"/>
              <a:buFont typeface="Wingdings 2" panose="05020102010507070707" pitchFamily="18" charset="2"/>
              <a:buChar char=""/>
            </a:pPr>
            <a:r>
              <a:rPr lang="fr-FR" dirty="0">
                <a:solidFill>
                  <a:schemeClr val="tx2"/>
                </a:solidFill>
                <a:latin typeface="Arial" panose="020B0604020202020204" pitchFamily="34" charset="0"/>
                <a:ea typeface="+mn-ea"/>
                <a:cs typeface="Arial" panose="020B0604020202020204" pitchFamily="34" charset="0"/>
              </a:rPr>
              <a:t>Respect et recherche de points de vue alternatifs</a:t>
            </a:r>
          </a:p>
        </p:txBody>
      </p:sp>
      <p:sp>
        <p:nvSpPr>
          <p:cNvPr id="10" name="Rectangle 9"/>
          <p:cNvSpPr/>
          <p:nvPr/>
        </p:nvSpPr>
        <p:spPr>
          <a:xfrm>
            <a:off x="1024128" y="1804221"/>
            <a:ext cx="9483833" cy="369332"/>
          </a:xfrm>
          <a:prstGeom prst="rect">
            <a:avLst/>
          </a:prstGeom>
        </p:spPr>
        <p:txBody>
          <a:bodyPr wrap="square">
            <a:spAutoFit/>
          </a:bodyPr>
          <a:lstStyle/>
          <a:p>
            <a:r>
              <a:rPr lang="fr-FR" dirty="0">
                <a:latin typeface="Arial" panose="020B0604020202020204" pitchFamily="34" charset="0"/>
                <a:cs typeface="Arial" panose="020B0604020202020204" pitchFamily="34" charset="0"/>
              </a:rPr>
              <a:t>Variées et multi-facettes </a:t>
            </a:r>
            <a:r>
              <a:rPr lang="fr-FR" sz="1400" dirty="0">
                <a:latin typeface="Arial" panose="020B0604020202020204" pitchFamily="34" charset="0"/>
                <a:cs typeface="Arial" panose="020B0604020202020204" pitchFamily="34" charset="0"/>
              </a:rPr>
              <a:t>(e.g., Ennis, 1996; Fisher &amp; </a:t>
            </a:r>
            <a:r>
              <a:rPr lang="fr-FR" sz="1400" dirty="0" err="1">
                <a:latin typeface="Arial" panose="020B0604020202020204" pitchFamily="34" charset="0"/>
                <a:cs typeface="Arial" panose="020B0604020202020204" pitchFamily="34" charset="0"/>
              </a:rPr>
              <a:t>Scriven</a:t>
            </a:r>
            <a:r>
              <a:rPr lang="fr-FR" sz="1400" dirty="0">
                <a:latin typeface="Arial" panose="020B0604020202020204" pitchFamily="34" charset="0"/>
                <a:cs typeface="Arial" panose="020B0604020202020204" pitchFamily="34" charset="0"/>
              </a:rPr>
              <a:t>, 1997; Paul 1992)</a:t>
            </a:r>
            <a:endParaRPr lang="fr-FR" dirty="0">
              <a:latin typeface="Arial" panose="020B0604020202020204" pitchFamily="34" charset="0"/>
              <a:cs typeface="Arial" panose="020B0604020202020204" pitchFamily="34" charset="0"/>
            </a:endParaRPr>
          </a:p>
        </p:txBody>
      </p:sp>
      <p:sp>
        <p:nvSpPr>
          <p:cNvPr id="13" name="Rectangle : coins arrondis 12">
            <a:extLst>
              <a:ext uri="{FF2B5EF4-FFF2-40B4-BE49-F238E27FC236}">
                <a16:creationId xmlns:a16="http://schemas.microsoft.com/office/drawing/2014/main" id="{BFCF257A-A960-4900-A5ED-B09ECF07F9C4}"/>
              </a:ext>
            </a:extLst>
          </p:cNvPr>
          <p:cNvSpPr/>
          <p:nvPr/>
        </p:nvSpPr>
        <p:spPr>
          <a:xfrm>
            <a:off x="924707" y="2314365"/>
            <a:ext cx="3881091" cy="11897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2000" dirty="0">
                <a:latin typeface="Arial" panose="020B0604020202020204" pitchFamily="34" charset="0"/>
                <a:cs typeface="Arial" panose="020B0604020202020204" pitchFamily="34" charset="0"/>
              </a:rPr>
              <a:t>Habileté ou capacité à </a:t>
            </a:r>
          </a:p>
          <a:p>
            <a:r>
              <a:rPr lang="fr-FR" sz="2000" dirty="0">
                <a:latin typeface="Arial" panose="020B0604020202020204" pitchFamily="34" charset="0"/>
                <a:cs typeface="Arial" panose="020B0604020202020204" pitchFamily="34" charset="0"/>
              </a:rPr>
              <a:t>penser de façon</a:t>
            </a:r>
          </a:p>
          <a:p>
            <a:r>
              <a:rPr lang="fr-FR" sz="2000" dirty="0">
                <a:latin typeface="Arial" panose="020B0604020202020204" pitchFamily="34" charset="0"/>
                <a:cs typeface="Arial" panose="020B0604020202020204" pitchFamily="34" charset="0"/>
              </a:rPr>
              <a:t>critique</a:t>
            </a:r>
          </a:p>
        </p:txBody>
      </p:sp>
      <p:grpSp>
        <p:nvGrpSpPr>
          <p:cNvPr id="14" name="Groupe 13">
            <a:extLst>
              <a:ext uri="{FF2B5EF4-FFF2-40B4-BE49-F238E27FC236}">
                <a16:creationId xmlns:a16="http://schemas.microsoft.com/office/drawing/2014/main" id="{6D97D44B-4A3A-4CAD-8354-AABC77524601}"/>
              </a:ext>
            </a:extLst>
          </p:cNvPr>
          <p:cNvGrpSpPr/>
          <p:nvPr/>
        </p:nvGrpSpPr>
        <p:grpSpPr>
          <a:xfrm>
            <a:off x="6236875" y="2545271"/>
            <a:ext cx="3211083" cy="1335039"/>
            <a:chOff x="3478700" y="769932"/>
            <a:chExt cx="2408312" cy="1001279"/>
          </a:xfrm>
        </p:grpSpPr>
        <p:sp>
          <p:nvSpPr>
            <p:cNvPr id="15" name="Arc partiel 14">
              <a:extLst>
                <a:ext uri="{FF2B5EF4-FFF2-40B4-BE49-F238E27FC236}">
                  <a16:creationId xmlns:a16="http://schemas.microsoft.com/office/drawing/2014/main" id="{5E59D79D-CE99-4355-B0C9-6BA5A233DA13}"/>
                </a:ext>
              </a:extLst>
            </p:cNvPr>
            <p:cNvSpPr/>
            <p:nvPr/>
          </p:nvSpPr>
          <p:spPr>
            <a:xfrm rot="5400000">
              <a:off x="4182216" y="66416"/>
              <a:ext cx="1001279" cy="2408312"/>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Arc partiel 4">
              <a:extLst>
                <a:ext uri="{FF2B5EF4-FFF2-40B4-BE49-F238E27FC236}">
                  <a16:creationId xmlns:a16="http://schemas.microsoft.com/office/drawing/2014/main" id="{F9E713E4-C03B-4731-980E-8100BE97C587}"/>
                </a:ext>
              </a:extLst>
            </p:cNvPr>
            <p:cNvSpPr txBox="1"/>
            <p:nvPr/>
          </p:nvSpPr>
          <p:spPr>
            <a:xfrm>
              <a:off x="3478700" y="1063200"/>
              <a:ext cx="1702934" cy="708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773">
                <a:lnSpc>
                  <a:spcPct val="90000"/>
                </a:lnSpc>
                <a:spcBef>
                  <a:spcPct val="0"/>
                </a:spcBef>
                <a:spcAft>
                  <a:spcPct val="35000"/>
                </a:spcAft>
              </a:pPr>
              <a:r>
                <a:rPr lang="fr-FR" dirty="0">
                  <a:latin typeface="Arial" panose="020B0604020202020204" pitchFamily="34" charset="0"/>
                  <a:cs typeface="Arial" panose="020B0604020202020204" pitchFamily="34" charset="0"/>
                </a:rPr>
                <a:t>Dispositions</a:t>
              </a:r>
            </a:p>
          </p:txBody>
        </p:sp>
      </p:grpSp>
      <p:grpSp>
        <p:nvGrpSpPr>
          <p:cNvPr id="17" name="Groupe 16">
            <a:extLst>
              <a:ext uri="{FF2B5EF4-FFF2-40B4-BE49-F238E27FC236}">
                <a16:creationId xmlns:a16="http://schemas.microsoft.com/office/drawing/2014/main" id="{7B9B6331-2F42-4B0F-8353-2033410979F0}"/>
              </a:ext>
            </a:extLst>
          </p:cNvPr>
          <p:cNvGrpSpPr/>
          <p:nvPr/>
        </p:nvGrpSpPr>
        <p:grpSpPr>
          <a:xfrm>
            <a:off x="2640626" y="2558463"/>
            <a:ext cx="3491124" cy="1321847"/>
            <a:chOff x="795586" y="770918"/>
            <a:chExt cx="2618343" cy="991385"/>
          </a:xfrm>
        </p:grpSpPr>
        <p:sp>
          <p:nvSpPr>
            <p:cNvPr id="18" name="Arc partiel 17">
              <a:extLst>
                <a:ext uri="{FF2B5EF4-FFF2-40B4-BE49-F238E27FC236}">
                  <a16:creationId xmlns:a16="http://schemas.microsoft.com/office/drawing/2014/main" id="{18AFCCA9-101E-47C5-AA63-43D3BD32DBBD}"/>
                </a:ext>
              </a:extLst>
            </p:cNvPr>
            <p:cNvSpPr/>
            <p:nvPr/>
          </p:nvSpPr>
          <p:spPr>
            <a:xfrm>
              <a:off x="795586" y="770918"/>
              <a:ext cx="2618343" cy="991385"/>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Arc partiel 4">
              <a:extLst>
                <a:ext uri="{FF2B5EF4-FFF2-40B4-BE49-F238E27FC236}">
                  <a16:creationId xmlns:a16="http://schemas.microsoft.com/office/drawing/2014/main" id="{EE320B13-E806-4396-94E3-03D777D70FC7}"/>
                </a:ext>
              </a:extLst>
            </p:cNvPr>
            <p:cNvSpPr txBox="1"/>
            <p:nvPr/>
          </p:nvSpPr>
          <p:spPr>
            <a:xfrm>
              <a:off x="1562481" y="1061288"/>
              <a:ext cx="1851448" cy="7010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773">
                <a:lnSpc>
                  <a:spcPct val="90000"/>
                </a:lnSpc>
                <a:spcBef>
                  <a:spcPct val="0"/>
                </a:spcBef>
                <a:spcAft>
                  <a:spcPct val="35000"/>
                </a:spcAft>
              </a:pPr>
              <a:r>
                <a:rPr lang="fr-FR" dirty="0">
                  <a:latin typeface="Arial" panose="020B0604020202020204" pitchFamily="34" charset="0"/>
                  <a:cs typeface="Arial" panose="020B0604020202020204" pitchFamily="34" charset="0"/>
                </a:rPr>
                <a:t>Compétences</a:t>
              </a:r>
            </a:p>
          </p:txBody>
        </p:sp>
      </p:grpSp>
      <p:sp>
        <p:nvSpPr>
          <p:cNvPr id="26" name="Rectangle 25">
            <a:extLst>
              <a:ext uri="{FF2B5EF4-FFF2-40B4-BE49-F238E27FC236}">
                <a16:creationId xmlns:a16="http://schemas.microsoft.com/office/drawing/2014/main" id="{424EF73B-A4C6-90CF-715F-3C728A0E6A2A}"/>
              </a:ext>
            </a:extLst>
          </p:cNvPr>
          <p:cNvSpPr/>
          <p:nvPr/>
        </p:nvSpPr>
        <p:spPr>
          <a:xfrm>
            <a:off x="2557926" y="4889034"/>
            <a:ext cx="535326" cy="346249"/>
          </a:xfrm>
          <a:prstGeom prst="rect">
            <a:avLst/>
          </a:prstGeom>
          <a:noFill/>
        </p:spPr>
        <p:txBody>
          <a:bodyPr wrap="square" lIns="68580" tIns="34290" rIns="68580" bIns="34290">
            <a:spAutoFit/>
          </a:bodyPr>
          <a:lstStyle/>
          <a:p>
            <a:pPr algn="ctr"/>
            <a:r>
              <a:rPr lang="fr-FR"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0479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a:spLocks noGrp="1"/>
          </p:cNvSpPr>
          <p:nvPr>
            <p:ph type="body" idx="1"/>
          </p:nvPr>
        </p:nvSpPr>
        <p:spPr>
          <a:xfrm>
            <a:off x="415600" y="2996120"/>
            <a:ext cx="11360800" cy="1315993"/>
          </a:xfrm>
          <a:prstGeom prst="rect">
            <a:avLst/>
          </a:prstGeom>
        </p:spPr>
        <p:txBody>
          <a:bodyPr spcFirstLastPara="1" vert="horz" wrap="square" lIns="121900" tIns="121900" rIns="121900" bIns="121900" rtlCol="0" anchor="t" anchorCtr="0">
            <a:normAutofit/>
          </a:bodyPr>
          <a:lstStyle/>
          <a:p>
            <a:pPr marL="0" indent="609585" algn="ctr">
              <a:lnSpc>
                <a:spcPct val="100000"/>
              </a:lnSpc>
              <a:spcBef>
                <a:spcPts val="1600"/>
              </a:spcBef>
              <a:buClr>
                <a:schemeClr val="dk1"/>
              </a:buClr>
              <a:buSzPts val="1100"/>
              <a:buNone/>
            </a:pPr>
            <a:r>
              <a:rPr lang="fr-FR" sz="1867" dirty="0">
                <a:latin typeface="Arial" panose="020B0604020202020204" pitchFamily="34" charset="0"/>
              </a:rPr>
              <a:t>Ensemble de capacités permettant d’évaluer la </a:t>
            </a:r>
            <a:r>
              <a:rPr lang="fr-FR" sz="1867" b="1" dirty="0">
                <a:latin typeface="Arial" panose="020B0604020202020204" pitchFamily="34" charset="0"/>
              </a:rPr>
              <a:t>qualité épistémique des informations </a:t>
            </a:r>
            <a:r>
              <a:rPr lang="fr-FR" sz="1867" dirty="0">
                <a:latin typeface="Arial" panose="020B0604020202020204" pitchFamily="34" charset="0"/>
              </a:rPr>
              <a:t>disponibles en vue d’une prise de décision et de calibrer correctement sa confiance en ces informations selon les résultats de l’évaluation</a:t>
            </a:r>
            <a:r>
              <a:rPr lang="fr-FR" sz="1867" baseline="30000" dirty="0">
                <a:latin typeface="Arial" panose="020B0604020202020204" pitchFamily="34" charset="0"/>
              </a:rPr>
              <a:t>1 </a:t>
            </a:r>
            <a:endParaRPr sz="2133" baseline="30000" dirty="0"/>
          </a:p>
        </p:txBody>
      </p:sp>
      <p:sp>
        <p:nvSpPr>
          <p:cNvPr id="2" name="Ellipse 1">
            <a:extLst>
              <a:ext uri="{FF2B5EF4-FFF2-40B4-BE49-F238E27FC236}">
                <a16:creationId xmlns:a16="http://schemas.microsoft.com/office/drawing/2014/main" id="{30E6D749-5FDE-41F1-A3BD-5F6423AF7F83}"/>
              </a:ext>
            </a:extLst>
          </p:cNvPr>
          <p:cNvSpPr/>
          <p:nvPr/>
        </p:nvSpPr>
        <p:spPr>
          <a:xfrm>
            <a:off x="2237601" y="1937829"/>
            <a:ext cx="7982027" cy="1249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indent="609585" algn="ctr">
              <a:spcBef>
                <a:spcPts val="1333"/>
              </a:spcBef>
              <a:buClr>
                <a:schemeClr val="dk1"/>
              </a:buClr>
              <a:buSzPts val="1100"/>
            </a:pPr>
            <a:r>
              <a:rPr lang="fr-FR" sz="2133" b="1" dirty="0">
                <a:ln/>
                <a:solidFill>
                  <a:schemeClr val="bg1"/>
                </a:solidFill>
                <a:latin typeface="Verdana"/>
                <a:ea typeface="Verdana"/>
                <a:cs typeface="Verdana"/>
                <a:sym typeface="Verdana"/>
              </a:rPr>
              <a:t>L’esprit critique = la capacité à calibrer sa confiance</a:t>
            </a:r>
            <a:endParaRPr lang="fr-FR" sz="3200" b="1" dirty="0">
              <a:ln/>
              <a:solidFill>
                <a:schemeClr val="bg1"/>
              </a:solidFill>
              <a:latin typeface="Times New Roman"/>
              <a:ea typeface="Times New Roman"/>
              <a:cs typeface="Times New Roman"/>
              <a:sym typeface="Times New Roman"/>
            </a:endParaRPr>
          </a:p>
        </p:txBody>
      </p:sp>
      <p:sp>
        <p:nvSpPr>
          <p:cNvPr id="4" name="ZoneTexte 3">
            <a:extLst>
              <a:ext uri="{FF2B5EF4-FFF2-40B4-BE49-F238E27FC236}">
                <a16:creationId xmlns:a16="http://schemas.microsoft.com/office/drawing/2014/main" id="{05735A70-7504-431A-B6CF-EEF38229FEC0}"/>
              </a:ext>
            </a:extLst>
          </p:cNvPr>
          <p:cNvSpPr txBox="1"/>
          <p:nvPr/>
        </p:nvSpPr>
        <p:spPr>
          <a:xfrm flipH="1">
            <a:off x="6147336" y="6264634"/>
            <a:ext cx="6160169" cy="523220"/>
          </a:xfrm>
          <a:prstGeom prst="rect">
            <a:avLst/>
          </a:prstGeom>
          <a:noFill/>
        </p:spPr>
        <p:txBody>
          <a:bodyPr wrap="square" rtlCol="0">
            <a:spAutoFit/>
          </a:bodyPr>
          <a:lstStyle/>
          <a:p>
            <a:r>
              <a:rPr lang="fr-FR" sz="1400" baseline="30000" dirty="0">
                <a:latin typeface="Arial" panose="020B0604020202020204" pitchFamily="34" charset="0"/>
              </a:rPr>
              <a:t>1 </a:t>
            </a:r>
            <a:r>
              <a:rPr lang="fr-FR" sz="1400" dirty="0" err="1">
                <a:latin typeface="Arial" panose="020B0604020202020204" pitchFamily="34" charset="0"/>
              </a:rPr>
              <a:t>Pasquinelli</a:t>
            </a:r>
            <a:r>
              <a:rPr lang="fr-FR" sz="1400" dirty="0">
                <a:latin typeface="Arial" panose="020B0604020202020204" pitchFamily="34" charset="0"/>
              </a:rPr>
              <a:t>, Farina, </a:t>
            </a:r>
            <a:r>
              <a:rPr lang="fr-FR" sz="1400" dirty="0" err="1">
                <a:latin typeface="Arial" panose="020B0604020202020204" pitchFamily="34" charset="0"/>
              </a:rPr>
              <a:t>Bedel</a:t>
            </a:r>
            <a:r>
              <a:rPr lang="fr-FR" sz="1400" dirty="0">
                <a:latin typeface="Arial" panose="020B0604020202020204" pitchFamily="34" charset="0"/>
              </a:rPr>
              <a:t>, &amp; </a:t>
            </a:r>
            <a:r>
              <a:rPr lang="fr-FR" sz="1400" dirty="0" err="1">
                <a:latin typeface="Arial" panose="020B0604020202020204" pitchFamily="34" charset="0"/>
              </a:rPr>
              <a:t>Casati</a:t>
            </a:r>
            <a:r>
              <a:rPr lang="fr-FR" sz="1400" dirty="0">
                <a:latin typeface="Arial" panose="020B0604020202020204" pitchFamily="34" charset="0"/>
              </a:rPr>
              <a:t> (2020). Définir et éduquer l’esprit critique : Rapport Projet Éducation à l’esprit critique (ANR-18-CE28-0018</a:t>
            </a:r>
            <a:endParaRPr lang="fr-FR" sz="1400" dirty="0"/>
          </a:p>
        </p:txBody>
      </p:sp>
      <p:sp>
        <p:nvSpPr>
          <p:cNvPr id="12" name="Ellipse 11">
            <a:extLst>
              <a:ext uri="{FF2B5EF4-FFF2-40B4-BE49-F238E27FC236}">
                <a16:creationId xmlns:a16="http://schemas.microsoft.com/office/drawing/2014/main" id="{4467A4B3-4E3C-4783-9293-3F98DFF22A87}"/>
              </a:ext>
            </a:extLst>
          </p:cNvPr>
          <p:cNvSpPr/>
          <p:nvPr/>
        </p:nvSpPr>
        <p:spPr>
          <a:xfrm>
            <a:off x="1206368" y="4578006"/>
            <a:ext cx="3054417" cy="14685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a:t>Contenu d’une information</a:t>
            </a:r>
          </a:p>
        </p:txBody>
      </p:sp>
      <p:sp>
        <p:nvSpPr>
          <p:cNvPr id="15" name="Ellipse 14">
            <a:extLst>
              <a:ext uri="{FF2B5EF4-FFF2-40B4-BE49-F238E27FC236}">
                <a16:creationId xmlns:a16="http://schemas.microsoft.com/office/drawing/2014/main" id="{9EEAECC6-6C74-4B88-B7A7-9E53772E9DDE}"/>
              </a:ext>
            </a:extLst>
          </p:cNvPr>
          <p:cNvSpPr/>
          <p:nvPr/>
        </p:nvSpPr>
        <p:spPr>
          <a:xfrm>
            <a:off x="4701408" y="4548502"/>
            <a:ext cx="3054417" cy="146858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400" dirty="0"/>
              <a:t>Source/support de l’information</a:t>
            </a:r>
          </a:p>
        </p:txBody>
      </p:sp>
      <p:sp>
        <p:nvSpPr>
          <p:cNvPr id="17" name="Ellipse 16">
            <a:extLst>
              <a:ext uri="{FF2B5EF4-FFF2-40B4-BE49-F238E27FC236}">
                <a16:creationId xmlns:a16="http://schemas.microsoft.com/office/drawing/2014/main" id="{425821B4-892B-47F9-83FA-2F3A3ED6D8EB}"/>
              </a:ext>
            </a:extLst>
          </p:cNvPr>
          <p:cNvSpPr/>
          <p:nvPr/>
        </p:nvSpPr>
        <p:spPr>
          <a:xfrm>
            <a:off x="8196448" y="4548503"/>
            <a:ext cx="3054417" cy="146858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a:t>Capacités de métacognition épistémique</a:t>
            </a:r>
          </a:p>
        </p:txBody>
      </p:sp>
      <p:sp>
        <p:nvSpPr>
          <p:cNvPr id="6" name="Titre 1">
            <a:extLst>
              <a:ext uri="{FF2B5EF4-FFF2-40B4-BE49-F238E27FC236}">
                <a16:creationId xmlns:a16="http://schemas.microsoft.com/office/drawing/2014/main" id="{25131967-3A1D-7ECF-6AB2-934889F7F865}"/>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fr-FR" dirty="0"/>
              <a:t>Définitions de l’esprit critique</a:t>
            </a:r>
          </a:p>
        </p:txBody>
      </p:sp>
    </p:spTree>
    <p:extLst>
      <p:ext uri="{BB962C8B-B14F-4D97-AF65-F5344CB8AC3E}">
        <p14:creationId xmlns:p14="http://schemas.microsoft.com/office/powerpoint/2010/main" val="1799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94BD61-4BC5-4047-81F9-B4EBECC637EB}"/>
              </a:ext>
            </a:extLst>
          </p:cNvPr>
          <p:cNvSpPr>
            <a:spLocks noGrp="1"/>
          </p:cNvSpPr>
          <p:nvPr>
            <p:ph type="title"/>
          </p:nvPr>
        </p:nvSpPr>
        <p:spPr>
          <a:xfrm>
            <a:off x="1024128" y="585216"/>
            <a:ext cx="11167872" cy="1499616"/>
          </a:xfrm>
        </p:spPr>
        <p:txBody>
          <a:bodyPr>
            <a:normAutofit/>
          </a:bodyPr>
          <a:lstStyle/>
          <a:p>
            <a:pPr algn="ctr"/>
            <a:r>
              <a:rPr lang="fr-FR" dirty="0" err="1"/>
              <a:t>L’eC</a:t>
            </a:r>
            <a:r>
              <a:rPr lang="fr-FR" dirty="0"/>
              <a:t> comme rempart contre Les fausses croyances</a:t>
            </a:r>
          </a:p>
        </p:txBody>
      </p:sp>
      <p:sp>
        <p:nvSpPr>
          <p:cNvPr id="10" name="Rectangle à coins arrondis 6">
            <a:extLst>
              <a:ext uri="{FF2B5EF4-FFF2-40B4-BE49-F238E27FC236}">
                <a16:creationId xmlns:a16="http://schemas.microsoft.com/office/drawing/2014/main" id="{C0AA4081-7BB1-4DED-87E9-2E9FED3BCC4E}"/>
              </a:ext>
            </a:extLst>
          </p:cNvPr>
          <p:cNvSpPr/>
          <p:nvPr/>
        </p:nvSpPr>
        <p:spPr>
          <a:xfrm>
            <a:off x="478799" y="2078624"/>
            <a:ext cx="2089151" cy="129698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dirty="0"/>
              <a:t>Traitement de l’information</a:t>
            </a:r>
          </a:p>
        </p:txBody>
      </p:sp>
      <p:sp>
        <p:nvSpPr>
          <p:cNvPr id="11" name="Rectangle à coins arrondis 7">
            <a:extLst>
              <a:ext uri="{FF2B5EF4-FFF2-40B4-BE49-F238E27FC236}">
                <a16:creationId xmlns:a16="http://schemas.microsoft.com/office/drawing/2014/main" id="{6C64FA2A-841A-48DE-8660-A15809A8C487}"/>
              </a:ext>
            </a:extLst>
          </p:cNvPr>
          <p:cNvSpPr/>
          <p:nvPr/>
        </p:nvSpPr>
        <p:spPr>
          <a:xfrm>
            <a:off x="4250258" y="2096121"/>
            <a:ext cx="2543447" cy="12969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dirty="0"/>
              <a:t>Fausses croyances</a:t>
            </a:r>
          </a:p>
        </p:txBody>
      </p:sp>
      <p:sp>
        <p:nvSpPr>
          <p:cNvPr id="13" name="Flèche droite 9">
            <a:extLst>
              <a:ext uri="{FF2B5EF4-FFF2-40B4-BE49-F238E27FC236}">
                <a16:creationId xmlns:a16="http://schemas.microsoft.com/office/drawing/2014/main" id="{34544545-2205-485A-AC70-95A5CB4B431D}"/>
              </a:ext>
            </a:extLst>
          </p:cNvPr>
          <p:cNvSpPr/>
          <p:nvPr/>
        </p:nvSpPr>
        <p:spPr>
          <a:xfrm>
            <a:off x="2615179" y="2571619"/>
            <a:ext cx="1465661" cy="52140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22" name="Rectangle : coins arrondis 21">
            <a:extLst>
              <a:ext uri="{FF2B5EF4-FFF2-40B4-BE49-F238E27FC236}">
                <a16:creationId xmlns:a16="http://schemas.microsoft.com/office/drawing/2014/main" id="{3AA65605-9DB6-490E-8409-E00CE60F8C91}"/>
              </a:ext>
            </a:extLst>
          </p:cNvPr>
          <p:cNvSpPr/>
          <p:nvPr/>
        </p:nvSpPr>
        <p:spPr>
          <a:xfrm>
            <a:off x="8443808" y="4742940"/>
            <a:ext cx="3355809" cy="63572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600" dirty="0">
                <a:latin typeface="Arial" panose="020B0604020202020204" pitchFamily="34" charset="0"/>
                <a:cs typeface="Arial" panose="020B0604020202020204" pitchFamily="34" charset="0"/>
              </a:rPr>
              <a:t>Moins susceptibles de vacciner leurs enfants (Jones et al., 2010)</a:t>
            </a:r>
          </a:p>
        </p:txBody>
      </p:sp>
      <p:sp>
        <p:nvSpPr>
          <p:cNvPr id="23" name="Rectangle à coins arrondis 8">
            <a:extLst>
              <a:ext uri="{FF2B5EF4-FFF2-40B4-BE49-F238E27FC236}">
                <a16:creationId xmlns:a16="http://schemas.microsoft.com/office/drawing/2014/main" id="{FA86DDB0-DFFE-4A21-96C1-A77A95C36C3A}"/>
              </a:ext>
            </a:extLst>
          </p:cNvPr>
          <p:cNvSpPr/>
          <p:nvPr/>
        </p:nvSpPr>
        <p:spPr>
          <a:xfrm>
            <a:off x="8306595" y="2078623"/>
            <a:ext cx="3406607" cy="1296988"/>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a:t>Conséquences individuelles (santé, qualité de vie…) et sociales (vote, …)</a:t>
            </a:r>
          </a:p>
        </p:txBody>
      </p:sp>
      <p:sp>
        <p:nvSpPr>
          <p:cNvPr id="24" name="Flèche droite 10">
            <a:extLst>
              <a:ext uri="{FF2B5EF4-FFF2-40B4-BE49-F238E27FC236}">
                <a16:creationId xmlns:a16="http://schemas.microsoft.com/office/drawing/2014/main" id="{D88354AD-6917-4945-833A-CBC50944DDEF}"/>
              </a:ext>
            </a:extLst>
          </p:cNvPr>
          <p:cNvSpPr/>
          <p:nvPr/>
        </p:nvSpPr>
        <p:spPr>
          <a:xfrm>
            <a:off x="6997701" y="2541898"/>
            <a:ext cx="1308895" cy="543975"/>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4C672107-40BC-4D47-B38E-D755DD8DCDB3}"/>
              </a:ext>
            </a:extLst>
          </p:cNvPr>
          <p:cNvSpPr/>
          <p:nvPr/>
        </p:nvSpPr>
        <p:spPr>
          <a:xfrm>
            <a:off x="8146675" y="3960594"/>
            <a:ext cx="3950077" cy="72384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600" dirty="0">
                <a:latin typeface="Arial" panose="020B0604020202020204" pitchFamily="34" charset="0"/>
                <a:cs typeface="Arial" panose="020B0604020202020204" pitchFamily="34" charset="0"/>
              </a:rPr>
              <a:t>Moins d’utilisation de traitements avérés efficaces (</a:t>
            </a:r>
            <a:r>
              <a:rPr lang="fr-FR" sz="1600" dirty="0" err="1">
                <a:latin typeface="Arial" panose="020B0604020202020204" pitchFamily="34" charset="0"/>
                <a:cs typeface="Arial" panose="020B0604020202020204" pitchFamily="34" charset="0"/>
              </a:rPr>
              <a:t>Utinans</a:t>
            </a:r>
            <a:r>
              <a:rPr lang="fr-FR" sz="1600" dirty="0">
                <a:latin typeface="Arial" panose="020B0604020202020204" pitchFamily="34" charset="0"/>
                <a:cs typeface="Arial" panose="020B0604020202020204" pitchFamily="34" charset="0"/>
              </a:rPr>
              <a:t> &amp; </a:t>
            </a:r>
            <a:r>
              <a:rPr lang="fr-FR" sz="1600" dirty="0" err="1">
                <a:latin typeface="Arial" panose="020B0604020202020204" pitchFamily="34" charset="0"/>
                <a:cs typeface="Arial" panose="020B0604020202020204" pitchFamily="34" charset="0"/>
              </a:rPr>
              <a:t>Ancane</a:t>
            </a:r>
            <a:r>
              <a:rPr lang="fr-FR" sz="1600" dirty="0">
                <a:latin typeface="Arial" panose="020B0604020202020204" pitchFamily="34" charset="0"/>
                <a:cs typeface="Arial" panose="020B0604020202020204" pitchFamily="34" charset="0"/>
              </a:rPr>
              <a:t>, 2014)</a:t>
            </a:r>
          </a:p>
        </p:txBody>
      </p:sp>
      <p:sp>
        <p:nvSpPr>
          <p:cNvPr id="27" name="Rectangle : coins arrondis 26">
            <a:extLst>
              <a:ext uri="{FF2B5EF4-FFF2-40B4-BE49-F238E27FC236}">
                <a16:creationId xmlns:a16="http://schemas.microsoft.com/office/drawing/2014/main" id="{4C0C1FC8-BB42-4B00-99B4-3E28A1F8B2B4}"/>
              </a:ext>
            </a:extLst>
          </p:cNvPr>
          <p:cNvSpPr/>
          <p:nvPr/>
        </p:nvSpPr>
        <p:spPr>
          <a:xfrm>
            <a:off x="4724465" y="4038881"/>
            <a:ext cx="1578889" cy="92016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600" dirty="0">
                <a:latin typeface="Arial" panose="020B0604020202020204" pitchFamily="34" charset="0"/>
                <a:cs typeface="Arial" panose="020B0604020202020204" pitchFamily="34" charset="0"/>
              </a:rPr>
              <a:t>Médecines alternatives</a:t>
            </a:r>
          </a:p>
        </p:txBody>
      </p:sp>
      <p:cxnSp>
        <p:nvCxnSpPr>
          <p:cNvPr id="12" name="Connecteur droit avec flèche 11">
            <a:extLst>
              <a:ext uri="{FF2B5EF4-FFF2-40B4-BE49-F238E27FC236}">
                <a16:creationId xmlns:a16="http://schemas.microsoft.com/office/drawing/2014/main" id="{EFD22E0D-54D7-46CB-AE0E-67D0CEEA4FA4}"/>
              </a:ext>
            </a:extLst>
          </p:cNvPr>
          <p:cNvCxnSpPr>
            <a:cxnSpLocks/>
            <a:stCxn id="27" idx="3"/>
            <a:endCxn id="18" idx="1"/>
          </p:cNvCxnSpPr>
          <p:nvPr/>
        </p:nvCxnSpPr>
        <p:spPr>
          <a:xfrm flipV="1">
            <a:off x="6303354" y="4322518"/>
            <a:ext cx="1843321" cy="176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5E46D05F-2A24-4F4C-9A1E-E9183157CE9B}"/>
              </a:ext>
            </a:extLst>
          </p:cNvPr>
          <p:cNvCxnSpPr>
            <a:cxnSpLocks/>
            <a:stCxn id="27" idx="3"/>
            <a:endCxn id="22" idx="1"/>
          </p:cNvCxnSpPr>
          <p:nvPr/>
        </p:nvCxnSpPr>
        <p:spPr>
          <a:xfrm>
            <a:off x="6303354" y="4498962"/>
            <a:ext cx="2140453" cy="561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12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18"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94BD61-4BC5-4047-81F9-B4EBECC637EB}"/>
              </a:ext>
            </a:extLst>
          </p:cNvPr>
          <p:cNvSpPr>
            <a:spLocks noGrp="1"/>
          </p:cNvSpPr>
          <p:nvPr>
            <p:ph type="title"/>
          </p:nvPr>
        </p:nvSpPr>
        <p:spPr>
          <a:xfrm>
            <a:off x="1024127" y="585216"/>
            <a:ext cx="11167873" cy="1499616"/>
          </a:xfrm>
        </p:spPr>
        <p:txBody>
          <a:bodyPr>
            <a:normAutofit/>
          </a:bodyPr>
          <a:lstStyle/>
          <a:p>
            <a:r>
              <a:rPr lang="fr-FR" dirty="0" err="1"/>
              <a:t>L’eC</a:t>
            </a:r>
            <a:r>
              <a:rPr lang="fr-FR" dirty="0"/>
              <a:t> comme rempart contre Les fausses croyances</a:t>
            </a:r>
          </a:p>
        </p:txBody>
      </p:sp>
      <p:sp>
        <p:nvSpPr>
          <p:cNvPr id="10" name="Rectangle à coins arrondis 6">
            <a:extLst>
              <a:ext uri="{FF2B5EF4-FFF2-40B4-BE49-F238E27FC236}">
                <a16:creationId xmlns:a16="http://schemas.microsoft.com/office/drawing/2014/main" id="{C0AA4081-7BB1-4DED-87E9-2E9FED3BCC4E}"/>
              </a:ext>
            </a:extLst>
          </p:cNvPr>
          <p:cNvSpPr/>
          <p:nvPr/>
        </p:nvSpPr>
        <p:spPr>
          <a:xfrm>
            <a:off x="478799" y="2078624"/>
            <a:ext cx="2089151" cy="129698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dirty="0"/>
              <a:t>Traitement de l’information</a:t>
            </a:r>
          </a:p>
        </p:txBody>
      </p:sp>
      <p:sp>
        <p:nvSpPr>
          <p:cNvPr id="11" name="Rectangle à coins arrondis 7">
            <a:extLst>
              <a:ext uri="{FF2B5EF4-FFF2-40B4-BE49-F238E27FC236}">
                <a16:creationId xmlns:a16="http://schemas.microsoft.com/office/drawing/2014/main" id="{6C64FA2A-841A-48DE-8660-A15809A8C487}"/>
              </a:ext>
            </a:extLst>
          </p:cNvPr>
          <p:cNvSpPr/>
          <p:nvPr/>
        </p:nvSpPr>
        <p:spPr>
          <a:xfrm>
            <a:off x="4250258" y="2096121"/>
            <a:ext cx="2543447" cy="12969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dirty="0"/>
              <a:t>Fausses croyances</a:t>
            </a:r>
          </a:p>
        </p:txBody>
      </p:sp>
      <p:sp>
        <p:nvSpPr>
          <p:cNvPr id="13" name="Flèche droite 9">
            <a:extLst>
              <a:ext uri="{FF2B5EF4-FFF2-40B4-BE49-F238E27FC236}">
                <a16:creationId xmlns:a16="http://schemas.microsoft.com/office/drawing/2014/main" id="{34544545-2205-485A-AC70-95A5CB4B431D}"/>
              </a:ext>
            </a:extLst>
          </p:cNvPr>
          <p:cNvSpPr/>
          <p:nvPr/>
        </p:nvSpPr>
        <p:spPr>
          <a:xfrm>
            <a:off x="2615179" y="2571619"/>
            <a:ext cx="1465661" cy="52140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23" name="Rectangle à coins arrondis 8">
            <a:extLst>
              <a:ext uri="{FF2B5EF4-FFF2-40B4-BE49-F238E27FC236}">
                <a16:creationId xmlns:a16="http://schemas.microsoft.com/office/drawing/2014/main" id="{FA86DDB0-DFFE-4A21-96C1-A77A95C36C3A}"/>
              </a:ext>
            </a:extLst>
          </p:cNvPr>
          <p:cNvSpPr/>
          <p:nvPr/>
        </p:nvSpPr>
        <p:spPr>
          <a:xfrm>
            <a:off x="8306595" y="2078623"/>
            <a:ext cx="3406607" cy="1296988"/>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a:t>Conséquences individuelles (santé, qualité de vie…) et sociales (vote, …)</a:t>
            </a:r>
          </a:p>
        </p:txBody>
      </p:sp>
      <p:sp>
        <p:nvSpPr>
          <p:cNvPr id="24" name="Flèche droite 10">
            <a:extLst>
              <a:ext uri="{FF2B5EF4-FFF2-40B4-BE49-F238E27FC236}">
                <a16:creationId xmlns:a16="http://schemas.microsoft.com/office/drawing/2014/main" id="{D88354AD-6917-4945-833A-CBC50944DDEF}"/>
              </a:ext>
            </a:extLst>
          </p:cNvPr>
          <p:cNvSpPr/>
          <p:nvPr/>
        </p:nvSpPr>
        <p:spPr>
          <a:xfrm>
            <a:off x="6997701" y="2541898"/>
            <a:ext cx="1308895" cy="543975"/>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9CCEB8AF-164D-4791-8CAD-64676B673C25}"/>
              </a:ext>
            </a:extLst>
          </p:cNvPr>
          <p:cNvSpPr/>
          <p:nvPr/>
        </p:nvSpPr>
        <p:spPr>
          <a:xfrm>
            <a:off x="8080414" y="4360168"/>
            <a:ext cx="3950077" cy="92016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a:latin typeface="Arial" panose="020B0604020202020204" pitchFamily="34" charset="0"/>
                <a:cs typeface="Arial" panose="020B0604020202020204" pitchFamily="34" charset="0"/>
              </a:rPr>
              <a:t>Plus susceptibles d’exprimer des attitudes racistes (Baer 2013) et violence politique (</a:t>
            </a:r>
            <a:r>
              <a:rPr lang="fr-FR" sz="1600" dirty="0" err="1">
                <a:latin typeface="Arial" panose="020B0604020202020204" pitchFamily="34" charset="0"/>
                <a:cs typeface="Arial" panose="020B0604020202020204" pitchFamily="34" charset="0"/>
              </a:rPr>
              <a:t>Bilewisc</a:t>
            </a:r>
            <a:r>
              <a:rPr lang="fr-FR" sz="1600" dirty="0">
                <a:latin typeface="Arial" panose="020B0604020202020204" pitchFamily="34" charset="0"/>
                <a:cs typeface="Arial" panose="020B0604020202020204" pitchFamily="34" charset="0"/>
              </a:rPr>
              <a:t> et al, 2013)</a:t>
            </a:r>
          </a:p>
        </p:txBody>
      </p:sp>
      <p:sp>
        <p:nvSpPr>
          <p:cNvPr id="21" name="Rectangle : coins arrondis 20">
            <a:extLst>
              <a:ext uri="{FF2B5EF4-FFF2-40B4-BE49-F238E27FC236}">
                <a16:creationId xmlns:a16="http://schemas.microsoft.com/office/drawing/2014/main" id="{4857EF30-AA09-41D0-9D43-02A16794B379}"/>
              </a:ext>
            </a:extLst>
          </p:cNvPr>
          <p:cNvSpPr/>
          <p:nvPr/>
        </p:nvSpPr>
        <p:spPr>
          <a:xfrm>
            <a:off x="8702711" y="5338827"/>
            <a:ext cx="2944231" cy="5913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a:latin typeface="Arial" panose="020B0604020202020204" pitchFamily="34" charset="0"/>
                <a:cs typeface="Arial" panose="020B0604020202020204" pitchFamily="34" charset="0"/>
              </a:rPr>
              <a:t>Pratique pauvre en santé </a:t>
            </a:r>
          </a:p>
          <a:p>
            <a:pPr algn="ctr"/>
            <a:r>
              <a:rPr lang="fr-FR" sz="1600" dirty="0">
                <a:latin typeface="Arial" panose="020B0604020202020204" pitchFamily="34" charset="0"/>
                <a:cs typeface="Arial" panose="020B0604020202020204" pitchFamily="34" charset="0"/>
              </a:rPr>
              <a:t>(Ford et al., 2013)</a:t>
            </a:r>
          </a:p>
        </p:txBody>
      </p:sp>
      <p:sp>
        <p:nvSpPr>
          <p:cNvPr id="28" name="Rectangle : coins arrondis 27">
            <a:extLst>
              <a:ext uri="{FF2B5EF4-FFF2-40B4-BE49-F238E27FC236}">
                <a16:creationId xmlns:a16="http://schemas.microsoft.com/office/drawing/2014/main" id="{50AD5376-B556-4F67-A2A6-ABEA44710C65}"/>
              </a:ext>
            </a:extLst>
          </p:cNvPr>
          <p:cNvSpPr/>
          <p:nvPr/>
        </p:nvSpPr>
        <p:spPr>
          <a:xfrm>
            <a:off x="4658204" y="4566820"/>
            <a:ext cx="1578889" cy="92016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a:latin typeface="Arial" panose="020B0604020202020204" pitchFamily="34" charset="0"/>
                <a:cs typeface="Arial" panose="020B0604020202020204" pitchFamily="34" charset="0"/>
              </a:rPr>
              <a:t>Théories du complot</a:t>
            </a:r>
          </a:p>
        </p:txBody>
      </p:sp>
      <p:cxnSp>
        <p:nvCxnSpPr>
          <p:cNvPr id="41" name="Connecteur droit avec flèche 40">
            <a:extLst>
              <a:ext uri="{FF2B5EF4-FFF2-40B4-BE49-F238E27FC236}">
                <a16:creationId xmlns:a16="http://schemas.microsoft.com/office/drawing/2014/main" id="{E3D33045-BB97-4BCD-95BF-44D8AB623B41}"/>
              </a:ext>
            </a:extLst>
          </p:cNvPr>
          <p:cNvCxnSpPr>
            <a:cxnSpLocks/>
            <a:stCxn id="28" idx="3"/>
            <a:endCxn id="21" idx="1"/>
          </p:cNvCxnSpPr>
          <p:nvPr/>
        </p:nvCxnSpPr>
        <p:spPr>
          <a:xfrm>
            <a:off x="6237092" y="5026901"/>
            <a:ext cx="2465619" cy="607587"/>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D03EC470-4946-47C0-9BD4-93F3D899B864}"/>
              </a:ext>
            </a:extLst>
          </p:cNvPr>
          <p:cNvCxnSpPr>
            <a:cxnSpLocks/>
            <a:stCxn id="28" idx="3"/>
            <a:endCxn id="19" idx="1"/>
          </p:cNvCxnSpPr>
          <p:nvPr/>
        </p:nvCxnSpPr>
        <p:spPr>
          <a:xfrm flipV="1">
            <a:off x="6237093" y="4820249"/>
            <a:ext cx="1843321" cy="206652"/>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78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9" grpId="0" animBg="1"/>
      <p:bldP spid="21"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28"/>
</p:tagLst>
</file>

<file path=ppt/tags/tag2.xml><?xml version="1.0" encoding="utf-8"?>
<p:tagLst xmlns:a="http://schemas.openxmlformats.org/drawingml/2006/main" xmlns:r="http://schemas.openxmlformats.org/officeDocument/2006/relationships" xmlns:p="http://schemas.openxmlformats.org/presentationml/2006/main">
  <p:tag name="NUM" val="20"/>
</p:tagLst>
</file>

<file path=ppt/tags/tag3.xml><?xml version="1.0" encoding="utf-8"?>
<p:tagLst xmlns:a="http://schemas.openxmlformats.org/drawingml/2006/main" xmlns:r="http://schemas.openxmlformats.org/officeDocument/2006/relationships" xmlns:p="http://schemas.openxmlformats.org/presentationml/2006/main">
  <p:tag name="NUM" val="23"/>
</p:tagLst>
</file>

<file path=ppt/tags/tag4.xml><?xml version="1.0" encoding="utf-8"?>
<p:tagLst xmlns:a="http://schemas.openxmlformats.org/drawingml/2006/main" xmlns:r="http://schemas.openxmlformats.org/officeDocument/2006/relationships" xmlns:p="http://schemas.openxmlformats.org/presentationml/2006/main">
  <p:tag name="NUM" val="2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8349</Words>
  <Application>Microsoft Office PowerPoint</Application>
  <PresentationFormat>Grand écran</PresentationFormat>
  <Paragraphs>655</Paragraphs>
  <Slides>45</Slides>
  <Notes>38</Notes>
  <HiddenSlides>0</HiddenSlides>
  <MMClips>0</MMClips>
  <ScaleCrop>false</ScaleCrop>
  <HeadingPairs>
    <vt:vector size="8" baseType="variant">
      <vt:variant>
        <vt:lpstr>Polices utilisées</vt:lpstr>
      </vt:variant>
      <vt:variant>
        <vt:i4>13</vt:i4>
      </vt:variant>
      <vt:variant>
        <vt:lpstr>Thème</vt:lpstr>
      </vt:variant>
      <vt:variant>
        <vt:i4>1</vt:i4>
      </vt:variant>
      <vt:variant>
        <vt:lpstr>Serveurs OLE incorporés</vt:lpstr>
      </vt:variant>
      <vt:variant>
        <vt:i4>1</vt:i4>
      </vt:variant>
      <vt:variant>
        <vt:lpstr>Titres des diapositives</vt:lpstr>
      </vt:variant>
      <vt:variant>
        <vt:i4>45</vt:i4>
      </vt:variant>
    </vt:vector>
  </HeadingPairs>
  <TitlesOfParts>
    <vt:vector size="60" baseType="lpstr">
      <vt:lpstr>Arial</vt:lpstr>
      <vt:lpstr>Berlin Sans FB</vt:lpstr>
      <vt:lpstr>Calibri</vt:lpstr>
      <vt:lpstr>Corbel</vt:lpstr>
      <vt:lpstr>Gill Sans</vt:lpstr>
      <vt:lpstr>Segoe UI</vt:lpstr>
      <vt:lpstr>Times New Roman</vt:lpstr>
      <vt:lpstr>Tw Cen MT</vt:lpstr>
      <vt:lpstr>Tw Cen MT Condensed</vt:lpstr>
      <vt:lpstr>Verdana</vt:lpstr>
      <vt:lpstr>Wingdings</vt:lpstr>
      <vt:lpstr>Wingdings 2</vt:lpstr>
      <vt:lpstr>Wingdings 3</vt:lpstr>
      <vt:lpstr>Intégral</vt:lpstr>
      <vt:lpstr>Image bitmap</vt:lpstr>
      <vt:lpstr>Eduquer aux médias, à l'information et développer l'esprit critique :   quelles méthodes pour quelle efficacité ?</vt:lpstr>
      <vt:lpstr>Présentation PowerPoint</vt:lpstr>
      <vt:lpstr>Contenu des formations à l’EMI et l’EC</vt:lpstr>
      <vt:lpstr>Présentation PowerPoint</vt:lpstr>
      <vt:lpstr>But ultime ? Lutter contre la désinformation, réduire les croyances erronées et leurs effets</vt:lpstr>
      <vt:lpstr>Définitions de l’esprit critique</vt:lpstr>
      <vt:lpstr>Définitions de l’esprit critique</vt:lpstr>
      <vt:lpstr>L’eC comme rempart contre Les fausses croyances</vt:lpstr>
      <vt:lpstr>L’eC comme rempart contre Les fausses croyances</vt:lpstr>
      <vt:lpstr>Lien entre ADHésion aux théories du complot et EC</vt:lpstr>
      <vt:lpstr>l’ec comme rempart contre Les fausses croyances</vt:lpstr>
      <vt:lpstr>Intuitions pédagogiques pour l’EMI et le développement de l’EC</vt:lpstr>
      <vt:lpstr>Qu’est-ce qui est efficace ?  → 2 pistes explorées</vt:lpstr>
      <vt:lpstr>ÉTUDES IMPACT : Méthode</vt:lpstr>
      <vt:lpstr>Etude 1 - PREVALENCE des CROYANCES CHEZ les  ENSEIGNANTS</vt:lpstr>
      <vt:lpstr>Etude 1 - RESULTATS prévalence des croyances</vt:lpstr>
      <vt:lpstr>Présentation PowerPoint</vt:lpstr>
      <vt:lpstr>croyances auxquelles les individus adhérent</vt:lpstr>
      <vt:lpstr>Etude 1 - RESULTATS prévalence des croyances</vt:lpstr>
      <vt:lpstr>Présentation PowerPoint</vt:lpstr>
      <vt:lpstr>croyances auxquelles les individus adhérent</vt:lpstr>
      <vt:lpstr>croyances auxquelles les individus adhérent</vt:lpstr>
      <vt:lpstr>Etude 2 : EVALUATION DU WEBINAIRE CANOPE  « EC ET DEMARCHE SCIENTIFIQUE »</vt:lpstr>
      <vt:lpstr>Présentation PowerPoint</vt:lpstr>
      <vt:lpstr>Resultats : variables personnologiques</vt:lpstr>
      <vt:lpstr>RESULTATS : impact formation sur pratiques professionnelles</vt:lpstr>
      <vt:lpstr>RESULTATS – impact formation sur pratiques professionnelles</vt:lpstr>
      <vt:lpstr>RESULTATS – impact formation sur pratiques professionnelles</vt:lpstr>
      <vt:lpstr>RESULTATS – impact formation sur sentiment de competences EC</vt:lpstr>
      <vt:lpstr>RESULTATS – impact formation sur Perception des exemples pseudo-scientifiques</vt:lpstr>
      <vt:lpstr>RESULTATS – impact formation sur Perception des exemples pseudo-scientifiques</vt:lpstr>
      <vt:lpstr>Etude 3 : EVALUATION d’ateliers EC  focus sur L’effet Barnum </vt:lpstr>
      <vt:lpstr>RESULTATS</vt:lpstr>
      <vt:lpstr>Etude 4 – ATELIERS EC ET EMI (Médiathèque d’AUBAGNE)</vt:lpstr>
      <vt:lpstr>Etude 4 - Ateliers EC et EMI  (médiathèque d’Aubagne) </vt:lpstr>
      <vt:lpstr>Resultats</vt:lpstr>
      <vt:lpstr>CONCLUSION et PERSPECTIVES</vt:lpstr>
      <vt:lpstr>Eduquer aux médias, à l'information et développer l'esprit critique :   quelles méthodes pour quelle efficacité ?</vt:lpstr>
      <vt:lpstr>croyances auxquelles les individus adhérent</vt:lpstr>
      <vt:lpstr>croyances auxquelles les individus adhérent</vt:lpstr>
      <vt:lpstr>croyances auxquelles les individus adhérent</vt:lpstr>
      <vt:lpstr>croyances auxquelles les individus adhérent</vt:lpstr>
      <vt:lpstr>Etude 4 - Ateliers EC et EMI  (médiathèque d’Aubagne) </vt:lpstr>
      <vt:lpstr>Répartition des élèves en fonction de la condition et de la classe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Prévalence des croyances infondées chez les enseignants français</dc:title>
  <dc:creator>Manon Theraud</dc:creator>
  <cp:lastModifiedBy>THEOBALT Jean-christophe</cp:lastModifiedBy>
  <cp:revision>45</cp:revision>
  <dcterms:created xsi:type="dcterms:W3CDTF">2022-09-30T13:43:47Z</dcterms:created>
  <dcterms:modified xsi:type="dcterms:W3CDTF">2022-10-12T09:55:34Z</dcterms:modified>
</cp:coreProperties>
</file>